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svm" ContentType="image/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0691813" cy="7559675"/>
  <p:notesSz cx="7099300" cy="10234613"/>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126" y="-426"/>
      </p:cViewPr>
      <p:guideLst>
        <p:guide orient="horz" pos="2381"/>
        <p:guide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c:style val="2"/>
  <c:chart>
    <c:title>
      <c:tx>
        <c:rich>
          <a:bodyPr/>
          <a:lstStyle/>
          <a:p>
            <a:pPr>
              <a:defRPr sz="1300" b="0">
                <a:solidFill>
                  <a:srgbClr val="3C3C3C"/>
                </a:solidFill>
                <a:cs typeface="Arial"/>
              </a:defRPr>
            </a:pPr>
            <a:r>
              <a:rPr lang="nl-BE"/>
              <a:t>Comparison of poverty measures</a:t>
            </a:r>
          </a:p>
        </c:rich>
      </c:tx>
      <c:layout>
        <c:manualLayout>
          <c:xMode val="edge"/>
          <c:yMode val="edge"/>
          <c:x val="0.36909422115421886"/>
          <c:y val="3.2226033580068605E-2"/>
        </c:manualLayout>
      </c:layout>
      <c:overlay val="0"/>
    </c:title>
    <c:autoTitleDeleted val="0"/>
    <c:plotArea>
      <c:layout>
        <c:manualLayout>
          <c:xMode val="edge"/>
          <c:yMode val="edge"/>
          <c:x val="4.3990543002209219E-2"/>
          <c:y val="0.20093879761689834"/>
          <c:w val="0.77221813108019066"/>
          <c:h val="0.74273309462197346"/>
        </c:manualLayout>
      </c:layout>
      <c:lineChart>
        <c:grouping val="standard"/>
        <c:varyColors val="0"/>
        <c:ser>
          <c:idx val="0"/>
          <c:order val="0"/>
          <c:tx>
            <c:v>monetary poverty (60% of median income)</c:v>
          </c:tx>
          <c:spPr>
            <a:ln w="37800">
              <a:solidFill>
                <a:srgbClr val="004586"/>
              </a:solidFill>
            </a:ln>
          </c:spPr>
          <c:marker>
            <c:symbol val="square"/>
            <c:size val="7"/>
          </c:marker>
          <c:cat>
            <c:strLit>
              <c:ptCount val="8"/>
              <c:pt idx="1">
                <c:v>Densely
 urban</c:v>
              </c:pt>
              <c:pt idx="2">
                <c:v>     Rural+
remote rural</c:v>
              </c:pt>
              <c:pt idx="3">
                <c:v>Urban</c:v>
              </c:pt>
              <c:pt idx="4">
                <c:v>Intermediate+rural
  with expensive
       housing</c:v>
              </c:pt>
              <c:pt idx="5">
                <c:v>Unknwown</c:v>
              </c:pt>
              <c:pt idx="7">
                <c:v>Belgium</c:v>
              </c:pt>
            </c:strLit>
          </c:cat>
          <c:val>
            <c:numLit>
              <c:formatCode>General</c:formatCode>
              <c:ptCount val="8"/>
              <c:pt idx="0">
                <c:v>0</c:v>
              </c:pt>
              <c:pt idx="1">
                <c:v>0.19654827799999999</c:v>
              </c:pt>
              <c:pt idx="2">
                <c:v>0.153026774</c:v>
              </c:pt>
              <c:pt idx="3">
                <c:v>0.11596544</c:v>
              </c:pt>
              <c:pt idx="4">
                <c:v>0.103358133</c:v>
              </c:pt>
              <c:pt idx="5">
                <c:v>0.18382489599999999</c:v>
              </c:pt>
              <c:pt idx="6">
                <c:v>0</c:v>
              </c:pt>
              <c:pt idx="7">
                <c:v>0.147226942</c:v>
              </c:pt>
            </c:numLit>
          </c:val>
          <c:smooth val="0"/>
        </c:ser>
        <c:ser>
          <c:idx val="1"/>
          <c:order val="1"/>
          <c:tx>
            <c:v>material deprivation (deprived of 3 of 9 items)</c:v>
          </c:tx>
          <c:spPr>
            <a:ln w="37800">
              <a:solidFill>
                <a:srgbClr val="FF420E"/>
              </a:solidFill>
            </a:ln>
          </c:spPr>
          <c:marker>
            <c:symbol val="diamond"/>
            <c:size val="7"/>
          </c:marker>
          <c:cat>
            <c:strLit>
              <c:ptCount val="8"/>
              <c:pt idx="1">
                <c:v>Densely
 urban</c:v>
              </c:pt>
              <c:pt idx="2">
                <c:v>     Rural+
remote rural</c:v>
              </c:pt>
              <c:pt idx="3">
                <c:v>Urban</c:v>
              </c:pt>
              <c:pt idx="4">
                <c:v>Intermediate+rural
  with expensive
       housing</c:v>
              </c:pt>
              <c:pt idx="5">
                <c:v>Unknwown</c:v>
              </c:pt>
              <c:pt idx="7">
                <c:v>Belgium</c:v>
              </c:pt>
            </c:strLit>
          </c:cat>
          <c:val>
            <c:numLit>
              <c:formatCode>General</c:formatCode>
              <c:ptCount val="8"/>
              <c:pt idx="0">
                <c:v>0</c:v>
              </c:pt>
              <c:pt idx="1">
                <c:v>0.16364672</c:v>
              </c:pt>
              <c:pt idx="2">
                <c:v>0.10562690700000001</c:v>
              </c:pt>
              <c:pt idx="3">
                <c:v>0.101850212</c:v>
              </c:pt>
              <c:pt idx="4">
                <c:v>7.0118586999999996E-2</c:v>
              </c:pt>
              <c:pt idx="5">
                <c:v>0.161834271</c:v>
              </c:pt>
              <c:pt idx="6">
                <c:v>0</c:v>
              </c:pt>
              <c:pt idx="7">
                <c:v>0.115935128</c:v>
              </c:pt>
            </c:numLit>
          </c:val>
          <c:smooth val="0"/>
        </c:ser>
        <c:ser>
          <c:idx val="2"/>
          <c:order val="2"/>
          <c:tx>
            <c:v>subjective poverty</c:v>
          </c:tx>
          <c:spPr>
            <a:ln w="37800">
              <a:solidFill>
                <a:srgbClr val="FFD320"/>
              </a:solidFill>
            </a:ln>
          </c:spPr>
          <c:marker>
            <c:symbol val="dash"/>
            <c:size val="7"/>
          </c:marker>
          <c:cat>
            <c:strLit>
              <c:ptCount val="8"/>
              <c:pt idx="1">
                <c:v>Densely
 urban</c:v>
              </c:pt>
              <c:pt idx="2">
                <c:v>     Rural+
remote rural</c:v>
              </c:pt>
              <c:pt idx="3">
                <c:v>Urban</c:v>
              </c:pt>
              <c:pt idx="4">
                <c:v>Intermediate+rural
  with expensive
       housing</c:v>
              </c:pt>
              <c:pt idx="5">
                <c:v>Unknwown</c:v>
              </c:pt>
              <c:pt idx="7">
                <c:v>Belgium</c:v>
              </c:pt>
            </c:strLit>
          </c:cat>
          <c:val>
            <c:numLit>
              <c:formatCode>General</c:formatCode>
              <c:ptCount val="8"/>
              <c:pt idx="0">
                <c:v>0</c:v>
              </c:pt>
              <c:pt idx="1">
                <c:v>0.27321826799999999</c:v>
              </c:pt>
              <c:pt idx="2">
                <c:v>0.245230006</c:v>
              </c:pt>
              <c:pt idx="3">
                <c:v>0.18643651899999999</c:v>
              </c:pt>
              <c:pt idx="4">
                <c:v>0.15550598299999999</c:v>
              </c:pt>
              <c:pt idx="5">
                <c:v>0.23765784300000001</c:v>
              </c:pt>
              <c:pt idx="6">
                <c:v>0</c:v>
              </c:pt>
              <c:pt idx="7">
                <c:v>0.21573703899999999</c:v>
              </c:pt>
            </c:numLit>
          </c:val>
          <c:smooth val="0"/>
        </c:ser>
        <c:ser>
          <c:idx val="3"/>
          <c:order val="3"/>
          <c:tx>
            <c:v>synthetic poverty index</c:v>
          </c:tx>
          <c:spPr>
            <a:ln w="37800">
              <a:solidFill>
                <a:srgbClr val="579D1C"/>
              </a:solidFill>
            </a:ln>
          </c:spPr>
          <c:marker>
            <c:symbol val="x"/>
            <c:size val="7"/>
          </c:marker>
          <c:cat>
            <c:strLit>
              <c:ptCount val="8"/>
              <c:pt idx="1">
                <c:v>Densely
 urban</c:v>
              </c:pt>
              <c:pt idx="2">
                <c:v>     Rural+
remote rural</c:v>
              </c:pt>
              <c:pt idx="3">
                <c:v>Urban</c:v>
              </c:pt>
              <c:pt idx="4">
                <c:v>Intermediate+rural
  with expensive
       housing</c:v>
              </c:pt>
              <c:pt idx="5">
                <c:v>Unknwown</c:v>
              </c:pt>
              <c:pt idx="7">
                <c:v>Belgium</c:v>
              </c:pt>
            </c:strLit>
          </c:cat>
          <c:val>
            <c:numLit>
              <c:formatCode>General</c:formatCode>
              <c:ptCount val="8"/>
              <c:pt idx="0">
                <c:v>0</c:v>
              </c:pt>
              <c:pt idx="1">
                <c:v>0.21150034000000001</c:v>
              </c:pt>
              <c:pt idx="2">
                <c:v>0.14116415299999999</c:v>
              </c:pt>
              <c:pt idx="3">
                <c:v>0.123218205</c:v>
              </c:pt>
              <c:pt idx="4">
                <c:v>8.3329155000000002E-2</c:v>
              </c:pt>
              <c:pt idx="5">
                <c:v>0.23702801400000001</c:v>
              </c:pt>
              <c:pt idx="6">
                <c:v>0</c:v>
              </c:pt>
              <c:pt idx="7">
                <c:v>0.14999341799999999</c:v>
              </c:pt>
            </c:numLit>
          </c:val>
          <c:smooth val="0"/>
        </c:ser>
        <c:ser>
          <c:idx val="4"/>
          <c:order val="4"/>
          <c:tx>
            <c:v>monetary poverty 
+ material deprivation</c:v>
          </c:tx>
          <c:spPr>
            <a:ln w="37800">
              <a:solidFill>
                <a:srgbClr val="7E0021"/>
              </a:solidFill>
            </a:ln>
          </c:spPr>
          <c:marker>
            <c:symbol val="circle"/>
            <c:size val="7"/>
          </c:marker>
          <c:cat>
            <c:strLit>
              <c:ptCount val="8"/>
              <c:pt idx="1">
                <c:v>Densely
 urban</c:v>
              </c:pt>
              <c:pt idx="2">
                <c:v>     Rural+
remote rural</c:v>
              </c:pt>
              <c:pt idx="3">
                <c:v>Urban</c:v>
              </c:pt>
              <c:pt idx="4">
                <c:v>Intermediate+rural
  with expensive
       housing</c:v>
              </c:pt>
              <c:pt idx="5">
                <c:v>Unknwown</c:v>
              </c:pt>
              <c:pt idx="7">
                <c:v>Belgium</c:v>
              </c:pt>
            </c:strLit>
          </c:cat>
          <c:val>
            <c:numLit>
              <c:formatCode>General</c:formatCode>
              <c:ptCount val="8"/>
              <c:pt idx="0">
                <c:v>0</c:v>
              </c:pt>
              <c:pt idx="1">
                <c:v>9.1160285999999993E-2</c:v>
              </c:pt>
              <c:pt idx="2">
                <c:v>4.5242042000000003E-2</c:v>
              </c:pt>
              <c:pt idx="3">
                <c:v>3.4658632000000002E-2</c:v>
              </c:pt>
              <c:pt idx="4">
                <c:v>2.8428858000000001E-2</c:v>
              </c:pt>
              <c:pt idx="5">
                <c:v>0.101851261</c:v>
              </c:pt>
              <c:pt idx="6">
                <c:v>0</c:v>
              </c:pt>
              <c:pt idx="7">
                <c:v>5.6855612999999999E-2</c:v>
              </c:pt>
            </c:numLit>
          </c:val>
          <c:smooth val="0"/>
        </c:ser>
        <c:dLbls>
          <c:showLegendKey val="0"/>
          <c:showVal val="0"/>
          <c:showCatName val="0"/>
          <c:showSerName val="0"/>
          <c:showPercent val="0"/>
          <c:showBubbleSize val="0"/>
        </c:dLbls>
        <c:marker val="1"/>
        <c:smooth val="0"/>
        <c:axId val="169548800"/>
        <c:axId val="169546880"/>
      </c:lineChart>
      <c:valAx>
        <c:axId val="169546880"/>
        <c:scaling>
          <c:orientation val="minMax"/>
        </c:scaling>
        <c:delete val="0"/>
        <c:axPos val="l"/>
        <c:majorGridlines>
          <c:spPr>
            <a:ln>
              <a:solidFill>
                <a:srgbClr val="B3B3B3"/>
              </a:solidFill>
            </a:ln>
          </c:spPr>
        </c:majorGridlines>
        <c:title>
          <c:tx>
            <c:rich>
              <a:bodyPr/>
              <a:lstStyle/>
              <a:p>
                <a:pPr>
                  <a:defRPr sz="900" b="0">
                    <a:solidFill>
                      <a:srgbClr val="3C3C3C"/>
                    </a:solidFill>
                    <a:cs typeface="Arial"/>
                  </a:defRPr>
                </a:pPr>
                <a:r>
                  <a:rPr lang="nl-BE"/>
                  <a:t>Share of the population</a:t>
                </a:r>
              </a:p>
            </c:rich>
          </c:tx>
          <c:layout>
            <c:manualLayout>
              <c:xMode val="edge"/>
              <c:yMode val="edge"/>
              <c:x val="2.286733072361536E-3"/>
              <c:y val="0.72910272612384908"/>
            </c:manualLayout>
          </c:layout>
          <c:overlay val="0"/>
        </c:title>
        <c:numFmt formatCode="0%" sourceLinked="0"/>
        <c:majorTickMark val="none"/>
        <c:minorTickMark val="none"/>
        <c:tickLblPos val="nextTo"/>
        <c:spPr>
          <a:ln>
            <a:solidFill>
              <a:srgbClr val="B3B3B3"/>
            </a:solidFill>
          </a:ln>
        </c:spPr>
        <c:txPr>
          <a:bodyPr/>
          <a:lstStyle/>
          <a:p>
            <a:pPr>
              <a:defRPr sz="1000" b="0">
                <a:solidFill>
                  <a:srgbClr val="3C3C3C"/>
                </a:solidFill>
                <a:cs typeface="Arial"/>
              </a:defRPr>
            </a:pPr>
            <a:endParaRPr lang="en-US"/>
          </a:p>
        </c:txPr>
        <c:crossAx val="169548800"/>
        <c:crosses val="autoZero"/>
        <c:crossBetween val="between"/>
      </c:valAx>
      <c:catAx>
        <c:axId val="169548800"/>
        <c:scaling>
          <c:orientation val="minMax"/>
        </c:scaling>
        <c:delete val="0"/>
        <c:axPos val="b"/>
        <c:numFmt formatCode="General" sourceLinked="0"/>
        <c:majorTickMark val="none"/>
        <c:minorTickMark val="none"/>
        <c:tickLblPos val="nextTo"/>
        <c:spPr>
          <a:ln>
            <a:solidFill>
              <a:srgbClr val="B3B3B3"/>
            </a:solidFill>
          </a:ln>
        </c:spPr>
        <c:txPr>
          <a:bodyPr/>
          <a:lstStyle/>
          <a:p>
            <a:pPr>
              <a:defRPr sz="1000" b="0">
                <a:solidFill>
                  <a:srgbClr val="3C3C3C"/>
                </a:solidFill>
                <a:latin typeface="Arial Narrow"/>
              </a:defRPr>
            </a:pPr>
            <a:endParaRPr lang="en-US"/>
          </a:p>
        </c:txPr>
        <c:crossAx val="169546880"/>
        <c:crosses val="autoZero"/>
        <c:auto val="1"/>
        <c:lblAlgn val="ctr"/>
        <c:lblOffset val="100"/>
        <c:noMultiLvlLbl val="0"/>
      </c:catAx>
      <c:spPr>
        <a:noFill/>
        <a:ln>
          <a:solidFill>
            <a:srgbClr val="B3B3B3"/>
          </a:solidFill>
          <a:prstDash val="solid"/>
        </a:ln>
      </c:spPr>
    </c:plotArea>
    <c:legend>
      <c:legendPos val="r"/>
      <c:layout>
        <c:manualLayout>
          <c:xMode val="edge"/>
          <c:yMode val="edge"/>
          <c:x val="0.82015170111972435"/>
          <c:y val="0.22682961692395651"/>
          <c:w val="0.17984829888027562"/>
          <c:h val="0.52267711875457656"/>
        </c:manualLayout>
      </c:layout>
      <c:overlay val="0"/>
      <c:spPr>
        <a:noFill/>
        <a:ln>
          <a:noFill/>
        </a:ln>
      </c:spPr>
      <c:txPr>
        <a:bodyPr/>
        <a:lstStyle/>
        <a:p>
          <a:pPr>
            <a:defRPr sz="1000" b="0">
              <a:solidFill>
                <a:srgbClr val="3C3C3C"/>
              </a:solidFill>
              <a:latin typeface="Arial Narrow"/>
            </a:defRPr>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c:style val="2"/>
  <c:chart>
    <c:title>
      <c:tx>
        <c:rich>
          <a:bodyPr/>
          <a:lstStyle/>
          <a:p>
            <a:pPr>
              <a:defRPr sz="1300" b="0">
                <a:solidFill>
                  <a:srgbClr val="3C3C3C"/>
                </a:solidFill>
                <a:cs typeface="Arial"/>
              </a:defRPr>
            </a:pPr>
            <a:r>
              <a:rPr lang="nl-BE"/>
              <a:t>Poverty rate by type of environment</a:t>
            </a:r>
          </a:p>
        </c:rich>
      </c:tx>
      <c:layout>
        <c:manualLayout>
          <c:xMode val="edge"/>
          <c:yMode val="edge"/>
          <c:x val="0.35002685839428122"/>
          <c:y val="3.1185715461202995E-2"/>
        </c:manualLayout>
      </c:layout>
      <c:overlay val="0"/>
    </c:title>
    <c:autoTitleDeleted val="0"/>
    <c:plotArea>
      <c:layout>
        <c:manualLayout>
          <c:xMode val="edge"/>
          <c:yMode val="edge"/>
          <c:x val="6.20221157068808E-2"/>
          <c:y val="0.16185304040154694"/>
          <c:w val="0.79918185198958713"/>
          <c:h val="0.76524314983954567"/>
        </c:manualLayout>
      </c:layout>
      <c:lineChart>
        <c:grouping val="standard"/>
        <c:varyColors val="0"/>
        <c:ser>
          <c:idx val="0"/>
          <c:order val="0"/>
          <c:tx>
            <c:v>synthetic poverty rate</c:v>
          </c:tx>
          <c:spPr>
            <a:ln w="37800">
              <a:solidFill>
                <a:srgbClr val="004586"/>
              </a:solidFill>
            </a:ln>
          </c:spPr>
          <c:marker>
            <c:symbol val="square"/>
            <c:size val="7"/>
          </c:marker>
          <c:dPt>
            <c:idx val="2"/>
            <c:bubble3D val="0"/>
          </c:dPt>
          <c:dPt>
            <c:idx val="3"/>
            <c:bubble3D val="0"/>
          </c:dPt>
          <c:dPt>
            <c:idx val="4"/>
            <c:bubble3D val="0"/>
          </c:dPt>
          <c:dLbls>
            <c:numFmt formatCode="0.0%" sourceLinked="0"/>
            <c:txPr>
              <a:bodyPr/>
              <a:lstStyle/>
              <a:p>
                <a:pPr>
                  <a:defRPr sz="1000" b="0">
                    <a:solidFill>
                      <a:srgbClr val="1A1A1A"/>
                    </a:solidFill>
                    <a:cs typeface="Arial"/>
                  </a:defRPr>
                </a:pPr>
                <a:endParaRPr lang="en-US"/>
              </a:p>
            </c:txPr>
            <c:showLegendKey val="0"/>
            <c:showVal val="1"/>
            <c:showCatName val="0"/>
            <c:showSerName val="0"/>
            <c:showPercent val="0"/>
            <c:showBubbleSize val="0"/>
            <c:showLeaderLines val="0"/>
          </c:dLbls>
          <c:cat>
            <c:strLit>
              <c:ptCount val="6"/>
              <c:pt idx="0">
                <c:v>densely urban</c:v>
              </c:pt>
              <c:pt idx="1">
                <c:v>remote rural</c:v>
              </c:pt>
              <c:pt idx="2">
                <c:v>rural</c:v>
              </c:pt>
              <c:pt idx="3">
                <c:v>urban</c:v>
              </c:pt>
              <c:pt idx="4">
                <c:v>intermediate</c:v>
              </c:pt>
              <c:pt idx="5">
                <c:v>rural with expensive housing</c:v>
              </c:pt>
            </c:strLit>
          </c:cat>
          <c:val>
            <c:numLit>
              <c:formatCode>General</c:formatCode>
              <c:ptCount val="6"/>
              <c:pt idx="0">
                <c:v>0.22815999476434601</c:v>
              </c:pt>
              <c:pt idx="1">
                <c:v>0.159026530276658</c:v>
              </c:pt>
              <c:pt idx="2">
                <c:v>0.12697157927612199</c:v>
              </c:pt>
              <c:pt idx="3">
                <c:v>0.11445066208343201</c:v>
              </c:pt>
              <c:pt idx="4">
                <c:v>8.7744285473776801E-2</c:v>
              </c:pt>
              <c:pt idx="5">
                <c:v>4.5907724093196801E-2</c:v>
              </c:pt>
            </c:numLit>
          </c:val>
          <c:smooth val="0"/>
        </c:ser>
        <c:ser>
          <c:idx val="1"/>
          <c:order val="1"/>
          <c:tx>
            <c:v>monetary poverty rate (based on income from CBSS)</c:v>
          </c:tx>
          <c:spPr>
            <a:ln w="37800">
              <a:solidFill>
                <a:srgbClr val="FF420E"/>
              </a:solidFill>
            </a:ln>
          </c:spPr>
          <c:marker>
            <c:symbol val="diamond"/>
            <c:size val="7"/>
          </c:marker>
          <c:dPt>
            <c:idx val="0"/>
            <c:bubble3D val="0"/>
          </c:dPt>
          <c:dPt>
            <c:idx val="1"/>
            <c:bubble3D val="0"/>
          </c:dPt>
          <c:dPt>
            <c:idx val="3"/>
            <c:bubble3D val="0"/>
          </c:dPt>
          <c:dLbls>
            <c:numFmt formatCode="0.0%" sourceLinked="0"/>
            <c:txPr>
              <a:bodyPr/>
              <a:lstStyle/>
              <a:p>
                <a:pPr>
                  <a:defRPr sz="1000" b="0">
                    <a:solidFill>
                      <a:srgbClr val="1A1A1A"/>
                    </a:solidFill>
                    <a:cs typeface="Arial"/>
                  </a:defRPr>
                </a:pPr>
                <a:endParaRPr lang="en-US"/>
              </a:p>
            </c:txPr>
            <c:showLegendKey val="0"/>
            <c:showVal val="1"/>
            <c:showCatName val="0"/>
            <c:showSerName val="0"/>
            <c:showPercent val="0"/>
            <c:showBubbleSize val="0"/>
            <c:showLeaderLines val="0"/>
          </c:dLbls>
          <c:cat>
            <c:strLit>
              <c:ptCount val="6"/>
              <c:pt idx="0">
                <c:v>densely urban</c:v>
              </c:pt>
              <c:pt idx="1">
                <c:v>remote rural</c:v>
              </c:pt>
              <c:pt idx="2">
                <c:v>rural</c:v>
              </c:pt>
              <c:pt idx="3">
                <c:v>urban</c:v>
              </c:pt>
              <c:pt idx="4">
                <c:v>intermediate</c:v>
              </c:pt>
              <c:pt idx="5">
                <c:v>rural with expensive housing</c:v>
              </c:pt>
            </c:strLit>
          </c:cat>
          <c:val>
            <c:numLit>
              <c:formatCode>General</c:formatCode>
              <c:ptCount val="6"/>
              <c:pt idx="0">
                <c:v>0.199806721840219</c:v>
              </c:pt>
              <c:pt idx="1">
                <c:v>0.13886587798741001</c:v>
              </c:pt>
              <c:pt idx="2">
                <c:v>0.12876704722906601</c:v>
              </c:pt>
              <c:pt idx="3">
                <c:v>0.110060318687004</c:v>
              </c:pt>
              <c:pt idx="4">
                <c:v>0.115458427508755</c:v>
              </c:pt>
              <c:pt idx="5">
                <c:v>9.9054658439806001E-2</c:v>
              </c:pt>
            </c:numLit>
          </c:val>
          <c:smooth val="0"/>
        </c:ser>
        <c:dLbls>
          <c:showLegendKey val="0"/>
          <c:showVal val="0"/>
          <c:showCatName val="0"/>
          <c:showSerName val="0"/>
          <c:showPercent val="0"/>
          <c:showBubbleSize val="0"/>
        </c:dLbls>
        <c:marker val="1"/>
        <c:smooth val="0"/>
        <c:axId val="169612032"/>
        <c:axId val="169593472"/>
      </c:lineChart>
      <c:valAx>
        <c:axId val="169593472"/>
        <c:scaling>
          <c:orientation val="minMax"/>
        </c:scaling>
        <c:delete val="0"/>
        <c:axPos val="l"/>
        <c:majorGridlines>
          <c:spPr>
            <a:ln>
              <a:solidFill>
                <a:srgbClr val="B3B3B3"/>
              </a:solidFill>
            </a:ln>
          </c:spPr>
        </c:majorGridlines>
        <c:title>
          <c:tx>
            <c:rich>
              <a:bodyPr/>
              <a:lstStyle/>
              <a:p>
                <a:pPr>
                  <a:defRPr sz="900" b="0">
                    <a:solidFill>
                      <a:srgbClr val="3C3C3C"/>
                    </a:solidFill>
                    <a:cs typeface="Arial"/>
                  </a:defRPr>
                </a:pPr>
                <a:r>
                  <a:rPr lang="nl-BE"/>
                  <a:t>Poverty rate</a:t>
                </a:r>
              </a:p>
            </c:rich>
          </c:tx>
          <c:layout>
            <c:manualLayout>
              <c:xMode val="edge"/>
              <c:yMode val="edge"/>
              <c:x val="1.8883517210032643E-2"/>
              <c:y val="0.61992900701244313"/>
            </c:manualLayout>
          </c:layout>
          <c:overlay val="0"/>
        </c:title>
        <c:numFmt formatCode="0%" sourceLinked="0"/>
        <c:majorTickMark val="none"/>
        <c:minorTickMark val="none"/>
        <c:tickLblPos val="nextTo"/>
        <c:spPr>
          <a:ln>
            <a:solidFill>
              <a:srgbClr val="B3B3B3"/>
            </a:solidFill>
          </a:ln>
        </c:spPr>
        <c:txPr>
          <a:bodyPr/>
          <a:lstStyle/>
          <a:p>
            <a:pPr>
              <a:defRPr sz="1000" b="0">
                <a:solidFill>
                  <a:srgbClr val="3C3C3C"/>
                </a:solidFill>
                <a:cs typeface="Arial"/>
              </a:defRPr>
            </a:pPr>
            <a:endParaRPr lang="en-US"/>
          </a:p>
        </c:txPr>
        <c:crossAx val="169612032"/>
        <c:crosses val="autoZero"/>
        <c:crossBetween val="between"/>
      </c:valAx>
      <c:catAx>
        <c:axId val="169612032"/>
        <c:scaling>
          <c:orientation val="minMax"/>
        </c:scaling>
        <c:delete val="0"/>
        <c:axPos val="b"/>
        <c:numFmt formatCode="General" sourceLinked="0"/>
        <c:majorTickMark val="none"/>
        <c:minorTickMark val="none"/>
        <c:tickLblPos val="nextTo"/>
        <c:spPr>
          <a:ln>
            <a:solidFill>
              <a:srgbClr val="B3B3B3"/>
            </a:solidFill>
          </a:ln>
        </c:spPr>
        <c:txPr>
          <a:bodyPr/>
          <a:lstStyle/>
          <a:p>
            <a:pPr>
              <a:defRPr sz="1000" b="0">
                <a:solidFill>
                  <a:srgbClr val="3C3C3C"/>
                </a:solidFill>
                <a:latin typeface="Arial Narrow"/>
              </a:defRPr>
            </a:pPr>
            <a:endParaRPr lang="en-US"/>
          </a:p>
        </c:txPr>
        <c:crossAx val="169593472"/>
        <c:crosses val="autoZero"/>
        <c:auto val="1"/>
        <c:lblAlgn val="ctr"/>
        <c:lblOffset val="100"/>
        <c:noMultiLvlLbl val="0"/>
      </c:catAx>
      <c:spPr>
        <a:noFill/>
        <a:ln>
          <a:solidFill>
            <a:srgbClr val="B3B3B3"/>
          </a:solidFill>
          <a:prstDash val="solid"/>
        </a:ln>
      </c:spPr>
    </c:plotArea>
    <c:legend>
      <c:legendPos val="r"/>
      <c:layout>
        <c:manualLayout>
          <c:xMode val="edge"/>
          <c:yMode val="edge"/>
          <c:x val="0.86916471533516992"/>
          <c:y val="0.18668714797747055"/>
          <c:w val="0.1308352846648301"/>
          <c:h val="0.44222533099261208"/>
        </c:manualLayout>
      </c:layout>
      <c:overlay val="0"/>
      <c:spPr>
        <a:noFill/>
        <a:ln>
          <a:noFill/>
        </a:ln>
      </c:spPr>
      <c:txPr>
        <a:bodyPr/>
        <a:lstStyle/>
        <a:p>
          <a:pPr>
            <a:defRPr sz="1000" b="0">
              <a:solidFill>
                <a:srgbClr val="3C3C3C"/>
              </a:solidFill>
              <a:cs typeface="Arial"/>
            </a:defRPr>
          </a:pPr>
          <a:endParaRPr lang="en-US"/>
        </a:p>
      </c:txPr>
    </c:legend>
    <c:plotVisOnly val="1"/>
    <c:dispBlanksAs val="gap"/>
    <c:showDLblsOverMax val="0"/>
  </c:chart>
  <c:spPr>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jdelijke aanduiding voor koptekst 1"/>
          <p:cNvSpPr txBox="1">
            <a:spLocks noGrp="1"/>
          </p:cNvSpPr>
          <p:nvPr>
            <p:ph type="hdr" sz="quarter"/>
          </p:nvPr>
        </p:nvSpPr>
        <p:spPr>
          <a:xfrm>
            <a:off x="0" y="0"/>
            <a:ext cx="3080520" cy="511200"/>
          </a:xfrm>
          <a:prstGeom prst="rect">
            <a:avLst/>
          </a:prstGeom>
          <a:noFill/>
          <a:ln>
            <a:noFill/>
          </a:ln>
        </p:spPr>
        <p:txBody>
          <a:bodyPr vert="horz" wrap="none" lIns="90000" tIns="45000" rIns="90000" bIns="45000"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sz="1400"/>
            </a:pPr>
            <a:endParaRPr lang="fr-FR" sz="14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3" name="Tijdelijke aanduiding voor datum 2"/>
          <p:cNvSpPr txBox="1">
            <a:spLocks noGrp="1"/>
          </p:cNvSpPr>
          <p:nvPr>
            <p:ph type="dt" sz="quarter" idx="1"/>
          </p:nvPr>
        </p:nvSpPr>
        <p:spPr>
          <a:xfrm>
            <a:off x="4018320" y="0"/>
            <a:ext cx="3080520" cy="511200"/>
          </a:xfrm>
          <a:prstGeom prst="rect">
            <a:avLst/>
          </a:prstGeom>
          <a:noFill/>
          <a:ln>
            <a:noFill/>
          </a:ln>
        </p:spPr>
        <p:txBody>
          <a:bodyPr vert="horz" wrap="none" lIns="90000" tIns="45000" rIns="90000" bIns="45000" anchorCtr="0" compatLnSpc="1"/>
          <a:lstStyle/>
          <a:p>
            <a:pPr marL="0" marR="0" lvl="0" indent="0" algn="r"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sz="1400"/>
            </a:pPr>
            <a:endParaRPr lang="fr-FR" sz="14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4" name="Tijdelijke aanduiding voor voettekst 3"/>
          <p:cNvSpPr txBox="1">
            <a:spLocks noGrp="1"/>
          </p:cNvSpPr>
          <p:nvPr>
            <p:ph type="ftr" sz="quarter" idx="2"/>
          </p:nvPr>
        </p:nvSpPr>
        <p:spPr>
          <a:xfrm>
            <a:off x="0" y="9723240"/>
            <a:ext cx="3080520" cy="511200"/>
          </a:xfrm>
          <a:prstGeom prst="rect">
            <a:avLst/>
          </a:prstGeom>
          <a:noFill/>
          <a:ln>
            <a:noFill/>
          </a:ln>
        </p:spPr>
        <p:txBody>
          <a:bodyPr vert="horz" wrap="none" lIns="90000" tIns="45000" rIns="90000" bIns="45000" anchor="b"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sz="1400"/>
            </a:pPr>
            <a:endParaRPr lang="fr-FR" sz="14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5" name="Tijdelijke aanduiding voor dianummer 4"/>
          <p:cNvSpPr txBox="1">
            <a:spLocks noGrp="1"/>
          </p:cNvSpPr>
          <p:nvPr>
            <p:ph type="sldNum" sz="quarter" idx="3"/>
          </p:nvPr>
        </p:nvSpPr>
        <p:spPr>
          <a:xfrm>
            <a:off x="4018320" y="9723240"/>
            <a:ext cx="3080520" cy="511200"/>
          </a:xfrm>
          <a:prstGeom prst="rect">
            <a:avLst/>
          </a:prstGeom>
          <a:noFill/>
          <a:ln>
            <a:noFill/>
          </a:ln>
        </p:spPr>
        <p:txBody>
          <a:bodyPr vert="horz" wrap="none" lIns="90000" tIns="45000" rIns="90000" bIns="45000" anchor="b" anchorCtr="0" compatLnSpc="1"/>
          <a:lstStyle/>
          <a:p>
            <a:pPr marL="0" marR="0" lvl="0" indent="0" algn="r"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sz="1400"/>
            </a:pPr>
            <a:fld id="{B25A8844-A2AB-4062-9ED8-87C1AFE40A94}" type="slidenum">
              <a:t>‹nr.›</a:t>
            </a:fld>
            <a:endParaRPr lang="fr-FR" sz="1400" b="0" i="0" u="none" strike="noStrike" baseline="0">
              <a:ln>
                <a:noFill/>
              </a:ln>
              <a:solidFill>
                <a:srgbClr val="000000"/>
              </a:solidFill>
              <a:latin typeface="Bitstream Vera Sans" pitchFamily="34"/>
              <a:ea typeface="Droid Sans Fallback" pitchFamily="2"/>
              <a:cs typeface="Droid Sans Fallback" pitchFamily="2"/>
            </a:endParaRPr>
          </a:p>
        </p:txBody>
      </p:sp>
    </p:spTree>
    <p:extLst>
      <p:ext uri="{BB962C8B-B14F-4D97-AF65-F5344CB8AC3E}">
        <p14:creationId xmlns:p14="http://schemas.microsoft.com/office/powerpoint/2010/main" val="1059787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hthoek 1"/>
          <p:cNvSpPr>
            <a:spLocks noMove="1" noResize="1"/>
          </p:cNvSpPr>
          <p:nvPr/>
        </p:nvSpPr>
        <p:spPr>
          <a:xfrm>
            <a:off x="0" y="0"/>
            <a:ext cx="7099200" cy="10234800"/>
          </a:xfrm>
          <a:prstGeom prst="rect">
            <a:avLst/>
          </a:prstGeom>
          <a:solidFill>
            <a:srgbClr val="FFFFFF"/>
          </a:solidFill>
          <a:ln>
            <a:noFill/>
            <a:prstDash val="solid"/>
          </a:ln>
        </p:spPr>
        <p:txBody>
          <a:bodyPr vert="horz" wrap="none" lIns="90000" tIns="45000" rIns="90000" bIns="45000" anchor="ctr" anchorCtr="1"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3" name="Vrije vorm 2"/>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4" name="Vrije vorm 3"/>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5" name="Vrije vorm 4"/>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6" name="Vrije vorm 5"/>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7" name="Vrije vorm 6"/>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8" name="Vrije vorm 7"/>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9" name="Vrije vorm 8"/>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10" name="Vrije vorm 9"/>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11" name="Vrije vorm 10"/>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12" name="Vrije vorm 11"/>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13" name="Vrije vorm 12"/>
          <p:cNvSpPr/>
          <p:nvPr/>
        </p:nvSpPr>
        <p:spPr>
          <a:xfrm>
            <a:off x="0" y="0"/>
            <a:ext cx="7099200" cy="10234440"/>
          </a:xfrm>
          <a:custGeom>
            <a:avLst>
              <a:gd name="f0" fmla="val 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a:noFill/>
            <a:prstDash val="solid"/>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14" name="Tijdelijke aanduiding voor dia-afbeelding 13"/>
          <p:cNvSpPr>
            <a:spLocks noGrp="1" noRot="1" noChangeAspect="1"/>
          </p:cNvSpPr>
          <p:nvPr>
            <p:ph type="sldImg" idx="2"/>
          </p:nvPr>
        </p:nvSpPr>
        <p:spPr>
          <a:xfrm>
            <a:off x="837720" y="777600"/>
            <a:ext cx="5403960" cy="3818160"/>
          </a:xfrm>
          <a:prstGeom prst="rect">
            <a:avLst/>
          </a:prstGeom>
          <a:noFill/>
          <a:ln>
            <a:noFill/>
            <a:prstDash val="solid"/>
          </a:ln>
        </p:spPr>
      </p:sp>
      <p:sp>
        <p:nvSpPr>
          <p:cNvPr id="15" name="Tijdelijke aanduiding voor notities 14"/>
          <p:cNvSpPr txBox="1">
            <a:spLocks noGrp="1"/>
          </p:cNvSpPr>
          <p:nvPr>
            <p:ph type="body" sz="quarter" idx="3"/>
          </p:nvPr>
        </p:nvSpPr>
        <p:spPr>
          <a:xfrm>
            <a:off x="709200" y="4861080"/>
            <a:ext cx="5661000" cy="4588200"/>
          </a:xfrm>
          <a:prstGeom prst="rect">
            <a:avLst/>
          </a:prstGeom>
          <a:noFill/>
          <a:ln>
            <a:noFill/>
          </a:ln>
        </p:spPr>
        <p:txBody>
          <a:bodyPr vert="horz" lIns="0" tIns="0" rIns="0" bIns="0" compatLnSpc="1"/>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
        <p:nvSpPr>
          <p:cNvPr id="16" name="Tijdelijke aanduiding voor koptekst 15"/>
          <p:cNvSpPr txBox="1">
            <a:spLocks noGrp="1"/>
          </p:cNvSpPr>
          <p:nvPr>
            <p:ph type="hdr" sz="quarter"/>
          </p:nvPr>
        </p:nvSpPr>
        <p:spPr>
          <a:xfrm>
            <a:off x="-360" y="0"/>
            <a:ext cx="3063959" cy="495720"/>
          </a:xfrm>
          <a:prstGeom prst="rect">
            <a:avLst/>
          </a:prstGeom>
          <a:noFill/>
          <a:ln>
            <a:noFill/>
          </a:ln>
        </p:spPr>
        <p:txBody>
          <a:bodyPr vert="horz" wrap="square" lIns="0" tIns="0" rIns="0" bIns="0" anchor="t" anchorCtr="0" compatLnSpc="1"/>
          <a:lstStyle>
            <a:lvl1pPr marL="0" marR="0" lvl="0" indent="0" algn="l" rtl="0" hangingPunct="0">
              <a:lnSpc>
                <a:spcPct val="96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lang="en-GB" sz="1300" b="0" i="0" u="none" strike="noStrike" baseline="0">
                <a:ln>
                  <a:noFill/>
                </a:ln>
                <a:solidFill>
                  <a:srgbClr val="000000"/>
                </a:solidFill>
                <a:latin typeface="Bitstream Vera Sans" pitchFamily="34"/>
                <a:ea typeface="DejaVu Sans" pitchFamily="2"/>
                <a:cs typeface="DejaVu Sans" pitchFamily="2"/>
              </a:defRPr>
            </a:lvl1pPr>
          </a:lstStyle>
          <a:p>
            <a:pPr lvl="0"/>
            <a:endParaRPr lang="en-GB"/>
          </a:p>
        </p:txBody>
      </p:sp>
      <p:sp>
        <p:nvSpPr>
          <p:cNvPr id="17" name="Tijdelijke aanduiding voor datum 16"/>
          <p:cNvSpPr txBox="1">
            <a:spLocks noGrp="1"/>
          </p:cNvSpPr>
          <p:nvPr>
            <p:ph type="dt" idx="1"/>
          </p:nvPr>
        </p:nvSpPr>
        <p:spPr>
          <a:xfrm>
            <a:off x="4019040" y="0"/>
            <a:ext cx="3062520" cy="495720"/>
          </a:xfrm>
          <a:prstGeom prst="rect">
            <a:avLst/>
          </a:prstGeom>
          <a:noFill/>
          <a:ln>
            <a:noFill/>
          </a:ln>
        </p:spPr>
        <p:txBody>
          <a:bodyPr vert="horz" wrap="square" lIns="0" tIns="0" rIns="0" bIns="0" anchor="t" anchorCtr="0" compatLnSpc="1"/>
          <a:lstStyle>
            <a:lvl1pPr marL="0" marR="0" lvl="0" indent="0" algn="r" rtl="0" hangingPunct="0">
              <a:lnSpc>
                <a:spcPct val="96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lang="en-GB" sz="1300" b="0" i="0" u="none" strike="noStrike" baseline="0">
                <a:ln>
                  <a:noFill/>
                </a:ln>
                <a:solidFill>
                  <a:srgbClr val="000000"/>
                </a:solidFill>
                <a:latin typeface="Bitstream Vera Sans" pitchFamily="34"/>
                <a:ea typeface="DejaVu Sans" pitchFamily="2"/>
                <a:cs typeface="DejaVu Sans" pitchFamily="2"/>
              </a:defRPr>
            </a:lvl1pPr>
          </a:lstStyle>
          <a:p>
            <a:pPr lvl="0"/>
            <a:endParaRPr lang="en-GB"/>
          </a:p>
        </p:txBody>
      </p:sp>
      <p:sp>
        <p:nvSpPr>
          <p:cNvPr id="18" name="Tijdelijke aanduiding voor voettekst 17"/>
          <p:cNvSpPr txBox="1">
            <a:spLocks noGrp="1"/>
          </p:cNvSpPr>
          <p:nvPr>
            <p:ph type="ftr" sz="quarter" idx="4"/>
          </p:nvPr>
        </p:nvSpPr>
        <p:spPr>
          <a:xfrm>
            <a:off x="-360" y="9720000"/>
            <a:ext cx="3063959" cy="495720"/>
          </a:xfrm>
          <a:prstGeom prst="rect">
            <a:avLst/>
          </a:prstGeom>
          <a:noFill/>
          <a:ln>
            <a:noFill/>
          </a:ln>
        </p:spPr>
        <p:txBody>
          <a:bodyPr vert="horz" wrap="square" lIns="0" tIns="0" rIns="0" bIns="0" anchor="b" anchorCtr="0" compatLnSpc="1"/>
          <a:lstStyle>
            <a:lvl1pPr marL="0" marR="0" lvl="0" indent="0" algn="l" rtl="0" hangingPunct="0">
              <a:lnSpc>
                <a:spcPct val="96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lang="en-GB" sz="1300" b="0" i="0" u="none" strike="noStrike" baseline="0">
                <a:ln>
                  <a:noFill/>
                </a:ln>
                <a:solidFill>
                  <a:srgbClr val="000000"/>
                </a:solidFill>
                <a:latin typeface="Bitstream Vera Sans" pitchFamily="34"/>
                <a:ea typeface="DejaVu Sans" pitchFamily="2"/>
                <a:cs typeface="DejaVu Sans" pitchFamily="2"/>
              </a:defRPr>
            </a:lvl1pPr>
          </a:lstStyle>
          <a:p>
            <a:pPr lvl="0"/>
            <a:endParaRPr lang="en-GB"/>
          </a:p>
        </p:txBody>
      </p:sp>
      <p:sp>
        <p:nvSpPr>
          <p:cNvPr id="19" name="Tijdelijke aanduiding voor dianummer 18"/>
          <p:cNvSpPr txBox="1">
            <a:spLocks noGrp="1"/>
          </p:cNvSpPr>
          <p:nvPr>
            <p:ph type="sldNum" sz="quarter" idx="5"/>
          </p:nvPr>
        </p:nvSpPr>
        <p:spPr>
          <a:xfrm>
            <a:off x="4019040" y="9720000"/>
            <a:ext cx="3062520" cy="495720"/>
          </a:xfrm>
          <a:prstGeom prst="rect">
            <a:avLst/>
          </a:prstGeom>
          <a:noFill/>
          <a:ln>
            <a:noFill/>
          </a:ln>
        </p:spPr>
        <p:txBody>
          <a:bodyPr vert="horz" wrap="square" lIns="0" tIns="0" rIns="0" bIns="0" anchor="b" anchorCtr="0" compatLnSpc="1"/>
          <a:lstStyle>
            <a:lvl1pPr marL="0" marR="0" lvl="0" indent="0" algn="r" rtl="0" hangingPunct="0">
              <a:lnSpc>
                <a:spcPct val="96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lang="en-GB" sz="1300" b="0" i="0" u="none" strike="noStrike" baseline="0">
                <a:ln>
                  <a:noFill/>
                </a:ln>
                <a:solidFill>
                  <a:srgbClr val="000000"/>
                </a:solidFill>
                <a:latin typeface="Bitstream Vera Sans" pitchFamily="34"/>
                <a:ea typeface="DejaVu Sans" pitchFamily="2"/>
                <a:cs typeface="DejaVu Sans" pitchFamily="2"/>
              </a:defRPr>
            </a:lvl1pPr>
          </a:lstStyle>
          <a:p>
            <a:pPr lvl="0"/>
            <a:fld id="{4221D111-A926-4CD7-8836-A4AD940D4BB5}" type="slidenum">
              <a:t>‹nr.›</a:t>
            </a:fld>
            <a:endParaRPr lang="en-GB"/>
          </a:p>
        </p:txBody>
      </p:sp>
    </p:spTree>
    <p:extLst>
      <p:ext uri="{BB962C8B-B14F-4D97-AF65-F5344CB8AC3E}">
        <p14:creationId xmlns:p14="http://schemas.microsoft.com/office/powerpoint/2010/main" val="2162361204"/>
      </p:ext>
    </p:extLst>
  </p:cSld>
  <p:clrMap bg1="lt1" tx1="dk1" bg2="lt2" tx2="dk2" accent1="accent1" accent2="accent2" accent3="accent3" accent4="accent4" accent5="accent5" accent6="accent6" hlink="hlink" folHlink="folHlink"/>
  <p:notesStyle>
    <a:lvl1pPr marL="0" marR="0" indent="0" algn="l" rtl="0" hangingPunct="0">
      <a:lnSpc>
        <a:spcPct val="100000"/>
      </a:lnSpc>
      <a:spcBef>
        <a:spcPts val="448"/>
      </a:spcBef>
      <a:spcAft>
        <a:spcPts val="0"/>
      </a:spcAft>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lang="fr-FR" sz="1200" b="0" i="0" u="none" strike="noStrike" baseline="0">
        <a:ln>
          <a:noFill/>
        </a:ln>
        <a:solidFill>
          <a:srgbClr val="000000"/>
        </a:solidFill>
        <a:latin typeface="Times New Roman"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dianummer 18"/>
          <p:cNvSpPr txBox="1">
            <a:spLocks noGrp="1"/>
          </p:cNvSpPr>
          <p:nvPr>
            <p:ph type="sldNum" sz="quarter" idx="5"/>
          </p:nvPr>
        </p:nvSpPr>
        <p:spPr>
          <a:ln/>
        </p:spPr>
        <p:txBody>
          <a:bodyPr vert="horz" wrap="square" lIns="0" tIns="0" rIns="0" bIns="0" anchor="b" anchorCtr="0" compatLnSpc="1"/>
          <a:lstStyle/>
          <a:p>
            <a:pPr lvl="0"/>
            <a:fld id="{DE9E1526-EE2B-4BEF-A7AB-C627B03FC58C}" type="slidenum">
              <a:t>1</a:t>
            </a:fld>
            <a:endParaRPr lang="en-GB"/>
          </a:p>
        </p:txBody>
      </p:sp>
      <p:sp>
        <p:nvSpPr>
          <p:cNvPr id="2" name="Vrije vorm 1"/>
          <p:cNvSpPr/>
          <p:nvPr/>
        </p:nvSpPr>
        <p:spPr>
          <a:xfrm>
            <a:off x="1039680" y="777960"/>
            <a:ext cx="5019840" cy="38368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360">
            <a:solidFill>
              <a:srgbClr val="000000"/>
            </a:solidFill>
            <a:prstDash val="solid"/>
            <a:miter/>
          </a:ln>
        </p:spPr>
        <p:txBody>
          <a:bodyPr vert="horz" wrap="none" lIns="90000" tIns="46800" rIns="90000" bIns="468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3" name="Tijdelijke aanduiding voor notities 2"/>
          <p:cNvSpPr txBox="1">
            <a:spLocks noGrp="1"/>
          </p:cNvSpPr>
          <p:nvPr>
            <p:ph type="body" sz="quarter" idx="1"/>
          </p:nvPr>
        </p:nvSpPr>
        <p:spPr>
          <a:xfrm>
            <a:off x="709200" y="4861080"/>
            <a:ext cx="5676840" cy="4604040"/>
          </a:xfrm>
        </p:spPr>
        <p:txBody>
          <a:bodyPr wrap="square" lIns="85320" tIns="44280" rIns="85320" bIns="44280" anchor="t" anchorCtr="0">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
        <p:nvSpPr>
          <p:cNvPr id="4" name="Tijdelijke aanduiding voor dia-afbeelding 3"/>
          <p:cNvSpPr>
            <a:spLocks noGrp="1" noRot="1" noChangeAspect="1" noResize="1"/>
          </p:cNvSpPr>
          <p:nvPr>
            <p:ph type="sldImg"/>
          </p:nvPr>
        </p:nvSpPr>
        <p:spPr>
          <a:xfrm>
            <a:off x="836640" y="777960"/>
            <a:ext cx="5423040" cy="3833639"/>
          </a:xfrm>
          <a:solidFill>
            <a:srgbClr val="CFE7F5"/>
          </a:solidFill>
          <a:ln w="25400">
            <a:solidFill>
              <a:srgbClr val="808080"/>
            </a:solidFill>
            <a:prstDash val="soli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ABFEF570-D359-468E-929B-52A240843CC5}" type="slidenum">
              <a:t>2</a:t>
            </a:fld>
            <a:endParaRPr lang="en-GB"/>
          </a:p>
        </p:txBody>
      </p:sp>
      <p:sp>
        <p:nvSpPr>
          <p:cNvPr id="2" name="Tijdelijke aanduiding voor dia-afbeelding 1"/>
          <p:cNvSpPr>
            <a:spLocks noGrp="1" noRot="1" noChangeAspect="1" noResize="1"/>
          </p:cNvSpPr>
          <p:nvPr>
            <p:ph type="sldImg"/>
          </p:nvPr>
        </p:nvSpPr>
        <p:spPr>
          <a:xfrm>
            <a:off x="838080" y="777960"/>
            <a:ext cx="5418360" cy="3830399"/>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a:xfrm>
            <a:off x="709560" y="4860720"/>
            <a:ext cx="5673600" cy="4600800"/>
          </a:xfrm>
        </p:spPr>
        <p:txBody>
          <a:bodyPr wrap="square" anchor="t" anchorCtr="0">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E819247A-20C5-463B-9487-E23C626ED331}" type="slidenum">
              <a:t>3</a:t>
            </a:fld>
            <a:endParaRPr lang="en-GB"/>
          </a:p>
        </p:txBody>
      </p:sp>
      <p:sp>
        <p:nvSpPr>
          <p:cNvPr id="2" name="Tijdelijke aanduiding voor dia-afbeelding 1"/>
          <p:cNvSpPr>
            <a:spLocks noGrp="1" noRot="1" noChangeAspect="1" noResize="1"/>
          </p:cNvSpPr>
          <p:nvPr>
            <p:ph type="sldImg"/>
          </p:nvPr>
        </p:nvSpPr>
        <p:spPr>
          <a:xfrm>
            <a:off x="838080" y="777960"/>
            <a:ext cx="5408640" cy="3822479"/>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a:xfrm>
            <a:off x="709560" y="4824720"/>
            <a:ext cx="5665679" cy="4592880"/>
          </a:xfrm>
        </p:spPr>
        <p:txBody>
          <a:bodyPr wrap="square" anchor="t" anchorCtr="0">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650FFE63-A862-4F12-942C-AF88EDA5DDFA}" type="slidenum">
              <a:t>4</a:t>
            </a:fld>
            <a:endParaRPr lang="en-GB"/>
          </a:p>
        </p:txBody>
      </p:sp>
      <p:sp>
        <p:nvSpPr>
          <p:cNvPr id="2" name="Tijdelijke aanduiding voor dia-afbeelding 1"/>
          <p:cNvSpPr>
            <a:spLocks noGrp="1" noRot="1" noChangeAspect="1" noResize="1"/>
          </p:cNvSpPr>
          <p:nvPr>
            <p:ph type="sldImg"/>
          </p:nvPr>
        </p:nvSpPr>
        <p:spPr>
          <a:xfrm>
            <a:off x="839788" y="777875"/>
            <a:ext cx="5400675" cy="3817938"/>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A2ABD815-1593-494A-B872-8E2285B4B42D}" type="slidenum">
              <a:t>5</a:t>
            </a:fld>
            <a:endParaRPr lang="en-GB"/>
          </a:p>
        </p:txBody>
      </p:sp>
      <p:sp>
        <p:nvSpPr>
          <p:cNvPr id="2" name="Tijdelijke aanduiding voor dia-afbeelding 1"/>
          <p:cNvSpPr>
            <a:spLocks noGrp="1" noRot="1" noChangeAspect="1" noResize="1"/>
          </p:cNvSpPr>
          <p:nvPr>
            <p:ph type="sldImg"/>
          </p:nvPr>
        </p:nvSpPr>
        <p:spPr>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FB7131DA-7E30-4761-8F07-AAA428169DC3}" type="slidenum">
              <a:t>6</a:t>
            </a:fld>
            <a:endParaRPr lang="en-GB"/>
          </a:p>
        </p:txBody>
      </p:sp>
      <p:sp>
        <p:nvSpPr>
          <p:cNvPr id="2" name="Tijdelijke aanduiding voor dia-afbeelding 1"/>
          <p:cNvSpPr>
            <a:spLocks noGrp="1" noRot="1" noChangeAspect="1" noResize="1"/>
          </p:cNvSpPr>
          <p:nvPr>
            <p:ph type="sldImg"/>
          </p:nvPr>
        </p:nvSpPr>
        <p:spPr>
          <a:xfrm>
            <a:off x="839788" y="777875"/>
            <a:ext cx="5400675" cy="3817938"/>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000D348D-CC28-4656-8EB9-2D16906E560C}" type="slidenum">
              <a:t>7</a:t>
            </a:fld>
            <a:endParaRPr lang="en-GB"/>
          </a:p>
        </p:txBody>
      </p:sp>
      <p:sp>
        <p:nvSpPr>
          <p:cNvPr id="2" name="Tijdelijke aanduiding voor dia-afbeelding 1"/>
          <p:cNvSpPr>
            <a:spLocks noGrp="1" noRot="1" noChangeAspect="1" noResize="1"/>
          </p:cNvSpPr>
          <p:nvPr>
            <p:ph type="sldImg"/>
          </p:nvPr>
        </p:nvSpPr>
        <p:spPr>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ADC3380B-F52A-4883-9826-AA0418DEBAFB}" type="slidenum">
              <a:t>8</a:t>
            </a:fld>
            <a:endParaRPr lang="en-GB"/>
          </a:p>
        </p:txBody>
      </p:sp>
      <p:sp>
        <p:nvSpPr>
          <p:cNvPr id="2" name="Tijdelijke aanduiding voor dia-afbeelding 1"/>
          <p:cNvSpPr>
            <a:spLocks noGrp="1" noRot="1" noChangeAspect="1" noResize="1"/>
          </p:cNvSpPr>
          <p:nvPr>
            <p:ph type="sldImg"/>
          </p:nvPr>
        </p:nvSpPr>
        <p:spPr>
          <a:xfrm>
            <a:off x="839788" y="777875"/>
            <a:ext cx="5400675" cy="3817938"/>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5351BEB0-B4F0-4BD4-A82E-47A895339609}" type="slidenum">
              <a:t>9</a:t>
            </a:fld>
            <a:endParaRPr lang="en-GB"/>
          </a:p>
        </p:txBody>
      </p:sp>
      <p:sp>
        <p:nvSpPr>
          <p:cNvPr id="2" name="Tijdelijke aanduiding voor dia-afbeelding 1"/>
          <p:cNvSpPr>
            <a:spLocks noGrp="1" noRot="1" noChangeAspect="1" noResize="1"/>
          </p:cNvSpPr>
          <p:nvPr>
            <p:ph type="sldImg"/>
          </p:nvPr>
        </p:nvSpPr>
        <p:spPr>
          <a:xfrm>
            <a:off x="839788" y="777875"/>
            <a:ext cx="5400675" cy="3817938"/>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06C115AC-70A9-45FE-8041-8234FB024859}" type="slidenum">
              <a:t>10</a:t>
            </a:fld>
            <a:endParaRPr lang="en-GB"/>
          </a:p>
        </p:txBody>
      </p:sp>
      <p:sp>
        <p:nvSpPr>
          <p:cNvPr id="2" name="Tijdelijke aanduiding voor dia-afbeelding 1"/>
          <p:cNvSpPr>
            <a:spLocks noGrp="1" noRot="1" noChangeAspect="1" noResize="1"/>
          </p:cNvSpPr>
          <p:nvPr>
            <p:ph type="sldImg"/>
          </p:nvPr>
        </p:nvSpPr>
        <p:spPr>
          <a:xfrm>
            <a:off x="839879" y="777960"/>
            <a:ext cx="5408640" cy="3824279"/>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a:xfrm>
            <a:off x="709200" y="4860720"/>
            <a:ext cx="5667479" cy="4594320"/>
          </a:xfrm>
        </p:spPr>
        <p:txBody>
          <a:bodyPr wrap="square" anchor="t" anchorCtr="0">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213B7FF7-C547-45E9-8F4B-45EFBDE1B332}" type="slidenum">
              <a:t>11</a:t>
            </a:fld>
            <a:endParaRPr lang="en-GB"/>
          </a:p>
        </p:txBody>
      </p:sp>
      <p:sp>
        <p:nvSpPr>
          <p:cNvPr id="2" name="Tijdelijke aanduiding voor dia-afbeelding 1"/>
          <p:cNvSpPr>
            <a:spLocks noGrp="1" noRot="1" noChangeAspect="1" noResize="1"/>
          </p:cNvSpPr>
          <p:nvPr>
            <p:ph type="sldImg"/>
          </p:nvPr>
        </p:nvSpPr>
        <p:spPr>
          <a:xfrm>
            <a:off x="838080" y="777960"/>
            <a:ext cx="5410440" cy="3824279"/>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a:xfrm>
            <a:off x="709200" y="4860720"/>
            <a:ext cx="5667479" cy="4594320"/>
          </a:xfrm>
        </p:spPr>
        <p:txBody>
          <a:bodyPr wrap="square" anchor="t" anchorCtr="0">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5156F1FA-9D58-495E-9569-2CE3DA9B0267}" type="slidenum">
              <a:t>12</a:t>
            </a:fld>
            <a:endParaRPr lang="en-GB"/>
          </a:p>
        </p:txBody>
      </p:sp>
      <p:sp>
        <p:nvSpPr>
          <p:cNvPr id="2" name="Tijdelijke aanduiding voor dia-afbeelding 1"/>
          <p:cNvSpPr>
            <a:spLocks noGrp="1" noRot="1" noChangeAspect="1" noResize="1"/>
          </p:cNvSpPr>
          <p:nvPr>
            <p:ph type="sldImg"/>
          </p:nvPr>
        </p:nvSpPr>
        <p:spPr>
          <a:xfrm>
            <a:off x="837720" y="777600"/>
            <a:ext cx="5410440" cy="3824639"/>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a:xfrm>
            <a:off x="709200" y="4860720"/>
            <a:ext cx="5667479" cy="4594680"/>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29E2FA2B-E154-449F-B14F-45208523BBA1}" type="slidenum">
              <a:t>13</a:t>
            </a:fld>
            <a:endParaRPr lang="en-GB"/>
          </a:p>
        </p:txBody>
      </p:sp>
      <p:sp>
        <p:nvSpPr>
          <p:cNvPr id="2" name="Tijdelijke aanduiding voor dia-afbeelding 1"/>
          <p:cNvSpPr>
            <a:spLocks noGrp="1" noRot="1" noChangeAspect="1" noResize="1"/>
          </p:cNvSpPr>
          <p:nvPr>
            <p:ph type="sldImg"/>
          </p:nvPr>
        </p:nvSpPr>
        <p:spPr>
          <a:xfrm>
            <a:off x="837720" y="777600"/>
            <a:ext cx="5410440" cy="3824639"/>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a:xfrm>
            <a:off x="709200" y="4860720"/>
            <a:ext cx="5667479" cy="4594680"/>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A1A32729-49F3-4DFA-8F7E-58DF8CF72E13}" type="slidenum">
              <a:t>14</a:t>
            </a:fld>
            <a:endParaRPr lang="en-GB"/>
          </a:p>
        </p:txBody>
      </p:sp>
      <p:sp>
        <p:nvSpPr>
          <p:cNvPr id="2" name="Tijdelijke aanduiding voor dia-afbeelding 1"/>
          <p:cNvSpPr>
            <a:spLocks noGrp="1" noRot="1" noChangeAspect="1" noResize="1"/>
          </p:cNvSpPr>
          <p:nvPr>
            <p:ph type="sldImg"/>
          </p:nvPr>
        </p:nvSpPr>
        <p:spPr>
          <a:xfrm>
            <a:off x="839788" y="777875"/>
            <a:ext cx="5400675" cy="3817938"/>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39293243-C436-4EDB-8940-DDD5545240BC}" type="slidenum">
              <a:t>15</a:t>
            </a:fld>
            <a:endParaRPr lang="en-GB"/>
          </a:p>
        </p:txBody>
      </p:sp>
      <p:sp>
        <p:nvSpPr>
          <p:cNvPr id="2" name="Tijdelijke aanduiding voor dia-afbeelding 1"/>
          <p:cNvSpPr>
            <a:spLocks noGrp="1" noRot="1" noChangeAspect="1" noResize="1"/>
          </p:cNvSpPr>
          <p:nvPr>
            <p:ph type="sldImg"/>
          </p:nvPr>
        </p:nvSpPr>
        <p:spPr>
          <a:xfrm>
            <a:off x="839788" y="777875"/>
            <a:ext cx="5400675" cy="3817938"/>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A2D1A9A2-8323-4C02-A56B-1CC52265D88C}" type="slidenum">
              <a:t>16</a:t>
            </a:fld>
            <a:endParaRPr lang="en-GB"/>
          </a:p>
        </p:txBody>
      </p:sp>
      <p:sp>
        <p:nvSpPr>
          <p:cNvPr id="2" name="Tijdelijke aanduiding voor dia-afbeelding 1"/>
          <p:cNvSpPr>
            <a:spLocks noGrp="1" noRot="1" noChangeAspect="1" noResize="1"/>
          </p:cNvSpPr>
          <p:nvPr>
            <p:ph type="sldImg"/>
          </p:nvPr>
        </p:nvSpPr>
        <p:spPr>
          <a:xfrm>
            <a:off x="839788" y="777875"/>
            <a:ext cx="5400675" cy="3817938"/>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DC52CF23-FF16-43A2-B512-EF048CFC0253}" type="slidenum">
              <a:t>17</a:t>
            </a:fld>
            <a:endParaRPr lang="en-GB"/>
          </a:p>
        </p:txBody>
      </p:sp>
      <p:sp>
        <p:nvSpPr>
          <p:cNvPr id="2" name="Tijdelijke aanduiding voor dia-afbeelding 1"/>
          <p:cNvSpPr>
            <a:spLocks noGrp="1" noRot="1" noChangeAspect="1" noResize="1"/>
          </p:cNvSpPr>
          <p:nvPr>
            <p:ph type="sldImg"/>
          </p:nvPr>
        </p:nvSpPr>
        <p:spPr>
          <a:xfrm>
            <a:off x="839788" y="777875"/>
            <a:ext cx="5400675" cy="3817938"/>
          </a:xfrm>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1462F31B-08C3-4A8D-B222-177942A286C7}" type="slidenum">
              <a:t>18</a:t>
            </a:fld>
            <a:endParaRPr lang="en-GB"/>
          </a:p>
        </p:txBody>
      </p:sp>
      <p:sp>
        <p:nvSpPr>
          <p:cNvPr id="2" name="Tijdelijke aanduiding voor dia-afbeelding 1"/>
          <p:cNvSpPr>
            <a:spLocks noGrp="1" noRot="1" noChangeAspect="1" noResize="1"/>
          </p:cNvSpPr>
          <p:nvPr>
            <p:ph type="sldImg"/>
          </p:nvPr>
        </p:nvSpPr>
        <p:spPr>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FD8AFFC7-3093-4BC9-B587-2CB1337C1CB0}" type="slidenum">
              <a:t>19</a:t>
            </a:fld>
            <a:endParaRPr lang="en-GB"/>
          </a:p>
        </p:txBody>
      </p:sp>
      <p:sp>
        <p:nvSpPr>
          <p:cNvPr id="2" name="Tijdelijke aanduiding voor dia-afbeelding 1"/>
          <p:cNvSpPr>
            <a:spLocks noGrp="1" noRot="1" noChangeAspect="1" noResize="1"/>
          </p:cNvSpPr>
          <p:nvPr>
            <p:ph type="sldImg"/>
          </p:nvPr>
        </p:nvSpPr>
        <p:spPr>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E6C48CEB-F40B-4F4B-B9B1-97CB6ECFEF09}" type="slidenum">
              <a:t>20</a:t>
            </a:fld>
            <a:endParaRPr lang="en-GB"/>
          </a:p>
        </p:txBody>
      </p:sp>
      <p:sp>
        <p:nvSpPr>
          <p:cNvPr id="2" name="Tijdelijke aanduiding voor dia-afbeelding 1"/>
          <p:cNvSpPr>
            <a:spLocks noGrp="1" noRot="1" noChangeAspect="1" noResize="1"/>
          </p:cNvSpPr>
          <p:nvPr>
            <p:ph type="sldImg"/>
          </p:nvPr>
        </p:nvSpPr>
        <p:spPr>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F2AB9EF0-19B3-4B59-A4C3-F092AB5E495B}" type="slidenum">
              <a:t>21</a:t>
            </a:fld>
            <a:endParaRPr lang="en-GB"/>
          </a:p>
        </p:txBody>
      </p:sp>
      <p:sp>
        <p:nvSpPr>
          <p:cNvPr id="2" name="Tijdelijke aanduiding voor dia-afbeelding 1"/>
          <p:cNvSpPr>
            <a:spLocks noGrp="1" noRot="1" noChangeAspect="1" noResize="1"/>
          </p:cNvSpPr>
          <p:nvPr>
            <p:ph type="sldImg"/>
          </p:nvPr>
        </p:nvSpPr>
        <p:spPr>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18"/>
          <p:cNvSpPr txBox="1">
            <a:spLocks noGrp="1"/>
          </p:cNvSpPr>
          <p:nvPr>
            <p:ph type="sldNum" sz="quarter" idx="5"/>
          </p:nvPr>
        </p:nvSpPr>
        <p:spPr>
          <a:ln/>
        </p:spPr>
        <p:txBody>
          <a:bodyPr vert="horz" wrap="square" lIns="0" tIns="0" rIns="0" bIns="0" anchor="b" anchorCtr="0" compatLnSpc="1"/>
          <a:lstStyle/>
          <a:p>
            <a:pPr lvl="0"/>
            <a:fld id="{207F2533-0158-41C7-8B4F-9479CEA7B024}" type="slidenum">
              <a:t>22</a:t>
            </a:fld>
            <a:endParaRPr lang="en-GB"/>
          </a:p>
        </p:txBody>
      </p:sp>
      <p:sp>
        <p:nvSpPr>
          <p:cNvPr id="2" name="Tijdelijke aanduiding voor dia-afbeelding 1"/>
          <p:cNvSpPr>
            <a:spLocks noGrp="1" noRot="1" noChangeAspect="1" noResize="1"/>
          </p:cNvSpPr>
          <p:nvPr>
            <p:ph type="sldImg"/>
          </p:nvPr>
        </p:nvSpPr>
        <p:spPr>
          <a:solidFill>
            <a:srgbClr val="CFE7F5"/>
          </a:solidFill>
          <a:ln w="25400">
            <a:solidFill>
              <a:srgbClr val="808080"/>
            </a:solidFill>
            <a:prstDash val="solid"/>
          </a:ln>
        </p:spPr>
      </p:sp>
      <p:sp>
        <p:nvSpPr>
          <p:cNvPr id="3" name="Tijdelijke aanduiding voor notities 2"/>
          <p:cNvSpPr txBox="1">
            <a:spLocks noGrp="1"/>
          </p:cNvSpPr>
          <p:nvPr>
            <p:ph type="body" sz="quarter" idx="1"/>
          </p:nvPr>
        </p:nvSpPr>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801688" y="2347913"/>
            <a:ext cx="9088437" cy="1620837"/>
          </a:xfrm>
        </p:spPr>
        <p:txBody>
          <a:bodyPr/>
          <a:lstStyle/>
          <a:p>
            <a:r>
              <a:rPr lang="nl-NL" smtClean="0"/>
              <a:t>Klik om de stijl te bewerken</a:t>
            </a:r>
            <a:endParaRPr lang="nl-BE"/>
          </a:p>
        </p:txBody>
      </p:sp>
      <p:sp>
        <p:nvSpPr>
          <p:cNvPr id="3" name="Ondertitel 2"/>
          <p:cNvSpPr>
            <a:spLocks noGrp="1"/>
          </p:cNvSpPr>
          <p:nvPr>
            <p:ph type="subTitle" idx="1"/>
          </p:nvPr>
        </p:nvSpPr>
        <p:spPr>
          <a:xfrm>
            <a:off x="1603375" y="4283075"/>
            <a:ext cx="7485063"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BE"/>
          </a:p>
        </p:txBody>
      </p:sp>
    </p:spTree>
    <p:extLst>
      <p:ext uri="{BB962C8B-B14F-4D97-AF65-F5344CB8AC3E}">
        <p14:creationId xmlns:p14="http://schemas.microsoft.com/office/powerpoint/2010/main" val="1576428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Tree>
    <p:extLst>
      <p:ext uri="{BB962C8B-B14F-4D97-AF65-F5344CB8AC3E}">
        <p14:creationId xmlns:p14="http://schemas.microsoft.com/office/powerpoint/2010/main" val="103798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44550" y="4857750"/>
            <a:ext cx="9088438" cy="1501775"/>
          </a:xfrm>
        </p:spPr>
        <p:txBody>
          <a:bodyPr anchor="t"/>
          <a:lstStyle>
            <a:lvl1pPr algn="l">
              <a:defRPr sz="4000" b="1" cap="all"/>
            </a:lvl1pPr>
          </a:lstStyle>
          <a:p>
            <a:r>
              <a:rPr lang="nl-NL" smtClean="0"/>
              <a:t>Klik om de stijl te bewerken</a:t>
            </a:r>
            <a:endParaRPr lang="nl-BE"/>
          </a:p>
        </p:txBody>
      </p:sp>
      <p:sp>
        <p:nvSpPr>
          <p:cNvPr id="3" name="Tijdelijke aanduiding voor tekst 2"/>
          <p:cNvSpPr>
            <a:spLocks noGrp="1"/>
          </p:cNvSpPr>
          <p:nvPr>
            <p:ph type="body" idx="1"/>
          </p:nvPr>
        </p:nvSpPr>
        <p:spPr>
          <a:xfrm>
            <a:off x="844550" y="3203575"/>
            <a:ext cx="90884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Tree>
    <p:extLst>
      <p:ext uri="{BB962C8B-B14F-4D97-AF65-F5344CB8AC3E}">
        <p14:creationId xmlns:p14="http://schemas.microsoft.com/office/powerpoint/2010/main" val="180323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sz="half" idx="1"/>
          </p:nvPr>
        </p:nvSpPr>
        <p:spPr>
          <a:xfrm>
            <a:off x="534988" y="1770063"/>
            <a:ext cx="4724400"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inhoud 3"/>
          <p:cNvSpPr>
            <a:spLocks noGrp="1"/>
          </p:cNvSpPr>
          <p:nvPr>
            <p:ph sz="half" idx="2"/>
          </p:nvPr>
        </p:nvSpPr>
        <p:spPr>
          <a:xfrm>
            <a:off x="5411788" y="1770063"/>
            <a:ext cx="4725987"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Tree>
    <p:extLst>
      <p:ext uri="{BB962C8B-B14F-4D97-AF65-F5344CB8AC3E}">
        <p14:creationId xmlns:p14="http://schemas.microsoft.com/office/powerpoint/2010/main" val="1249672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534988" y="303213"/>
            <a:ext cx="9621837" cy="1258887"/>
          </a:xfrm>
        </p:spPr>
        <p:txBody>
          <a:bodyPr/>
          <a:lstStyle>
            <a:lvl1pPr>
              <a:defRPr/>
            </a:lvl1pPr>
          </a:lstStyle>
          <a:p>
            <a:r>
              <a:rPr lang="nl-NL" smtClean="0"/>
              <a:t>Klik om de stijl te bewerken</a:t>
            </a:r>
            <a:endParaRPr lang="nl-BE"/>
          </a:p>
        </p:txBody>
      </p:sp>
      <p:sp>
        <p:nvSpPr>
          <p:cNvPr id="3" name="Tijdelijke aanduiding voor tekst 2"/>
          <p:cNvSpPr>
            <a:spLocks noGrp="1"/>
          </p:cNvSpPr>
          <p:nvPr>
            <p:ph type="body" idx="1"/>
          </p:nvPr>
        </p:nvSpPr>
        <p:spPr>
          <a:xfrm>
            <a:off x="534988" y="1692275"/>
            <a:ext cx="4724400"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534988" y="2397125"/>
            <a:ext cx="4724400"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tekst 4"/>
          <p:cNvSpPr>
            <a:spLocks noGrp="1"/>
          </p:cNvSpPr>
          <p:nvPr>
            <p:ph type="body" sz="quarter" idx="3"/>
          </p:nvPr>
        </p:nvSpPr>
        <p:spPr>
          <a:xfrm>
            <a:off x="5430838" y="1692275"/>
            <a:ext cx="4725987"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5430838" y="2397125"/>
            <a:ext cx="4725987"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Tree>
    <p:extLst>
      <p:ext uri="{BB962C8B-B14F-4D97-AF65-F5344CB8AC3E}">
        <p14:creationId xmlns:p14="http://schemas.microsoft.com/office/powerpoint/2010/main" val="4118305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Tree>
    <p:extLst>
      <p:ext uri="{BB962C8B-B14F-4D97-AF65-F5344CB8AC3E}">
        <p14:creationId xmlns:p14="http://schemas.microsoft.com/office/powerpoint/2010/main" val="120377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0496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534988" y="301625"/>
            <a:ext cx="3517900" cy="1279525"/>
          </a:xfrm>
        </p:spPr>
        <p:txBody>
          <a:bodyPr anchor="b"/>
          <a:lstStyle>
            <a:lvl1pPr algn="l">
              <a:defRPr sz="2000" b="1"/>
            </a:lvl1pPr>
          </a:lstStyle>
          <a:p>
            <a:r>
              <a:rPr lang="nl-NL" smtClean="0"/>
              <a:t>Klik om de stijl te bewerken</a:t>
            </a:r>
            <a:endParaRPr lang="nl-BE"/>
          </a:p>
        </p:txBody>
      </p:sp>
      <p:sp>
        <p:nvSpPr>
          <p:cNvPr id="3" name="Tijdelijke aanduiding voor inhoud 2"/>
          <p:cNvSpPr>
            <a:spLocks noGrp="1"/>
          </p:cNvSpPr>
          <p:nvPr>
            <p:ph idx="1"/>
          </p:nvPr>
        </p:nvSpPr>
        <p:spPr>
          <a:xfrm>
            <a:off x="4179888" y="301625"/>
            <a:ext cx="5976937"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tekst 3"/>
          <p:cNvSpPr>
            <a:spLocks noGrp="1"/>
          </p:cNvSpPr>
          <p:nvPr>
            <p:ph type="body" sz="half" idx="2"/>
          </p:nvPr>
        </p:nvSpPr>
        <p:spPr>
          <a:xfrm>
            <a:off x="534988" y="1581150"/>
            <a:ext cx="3517900"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505619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095500" y="5291138"/>
            <a:ext cx="6415088" cy="625475"/>
          </a:xfrm>
        </p:spPr>
        <p:txBody>
          <a:bodyPr anchor="b"/>
          <a:lstStyle>
            <a:lvl1pPr algn="l">
              <a:defRPr sz="2000" b="1"/>
            </a:lvl1pPr>
          </a:lstStyle>
          <a:p>
            <a:r>
              <a:rPr lang="nl-NL" smtClean="0"/>
              <a:t>Klik om de stijl te bewerken</a:t>
            </a:r>
            <a:endParaRPr lang="nl-BE"/>
          </a:p>
        </p:txBody>
      </p:sp>
      <p:sp>
        <p:nvSpPr>
          <p:cNvPr id="3" name="Tijdelijke aanduiding voor afbeelding 2"/>
          <p:cNvSpPr>
            <a:spLocks noGrp="1"/>
          </p:cNvSpPr>
          <p:nvPr>
            <p:ph type="pic" idx="1"/>
          </p:nvPr>
        </p:nvSpPr>
        <p:spPr>
          <a:xfrm>
            <a:off x="2095500" y="674688"/>
            <a:ext cx="6415088"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2095500" y="5916613"/>
            <a:ext cx="6415088"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2441372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Tree>
    <p:extLst>
      <p:ext uri="{BB962C8B-B14F-4D97-AF65-F5344CB8AC3E}">
        <p14:creationId xmlns:p14="http://schemas.microsoft.com/office/powerpoint/2010/main" val="1203008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7737475" y="414338"/>
            <a:ext cx="2400300" cy="5740400"/>
          </a:xfrm>
        </p:spPr>
        <p:txBody>
          <a:bodyPr vert="eaVert"/>
          <a:lstStyle/>
          <a:p>
            <a:r>
              <a:rPr lang="nl-NL" smtClean="0"/>
              <a:t>Klik om de stijl te bewerken</a:t>
            </a:r>
            <a:endParaRPr lang="nl-BE"/>
          </a:p>
        </p:txBody>
      </p:sp>
      <p:sp>
        <p:nvSpPr>
          <p:cNvPr id="3" name="Tijdelijke aanduiding voor verticale tekst 2"/>
          <p:cNvSpPr>
            <a:spLocks noGrp="1"/>
          </p:cNvSpPr>
          <p:nvPr>
            <p:ph type="body" orient="vert" idx="1"/>
          </p:nvPr>
        </p:nvSpPr>
        <p:spPr>
          <a:xfrm>
            <a:off x="534988" y="414338"/>
            <a:ext cx="7050087" cy="57404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Tree>
    <p:extLst>
      <p:ext uri="{BB962C8B-B14F-4D97-AF65-F5344CB8AC3E}">
        <p14:creationId xmlns:p14="http://schemas.microsoft.com/office/powerpoint/2010/main" val="9176389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jdelijke aanduiding voor titel 1"/>
          <p:cNvSpPr txBox="1">
            <a:spLocks noGrp="1"/>
          </p:cNvSpPr>
          <p:nvPr>
            <p:ph type="title"/>
          </p:nvPr>
        </p:nvSpPr>
        <p:spPr>
          <a:xfrm>
            <a:off x="534960" y="413640"/>
            <a:ext cx="9602640" cy="1331640"/>
          </a:xfrm>
          <a:prstGeom prst="rect">
            <a:avLst/>
          </a:prstGeom>
          <a:noFill/>
          <a:ln>
            <a:noFill/>
          </a:ln>
        </p:spPr>
        <p:txBody>
          <a:bodyPr vert="horz" lIns="0" tIns="0" rIns="0" bIns="0" anchor="ctr" anchorCtr="0" compatLnSpc="1"/>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fr-FR"/>
          </a:p>
        </p:txBody>
      </p:sp>
      <p:sp>
        <p:nvSpPr>
          <p:cNvPr id="3" name="Tijdelijke aanduiding voor tekst 2"/>
          <p:cNvSpPr txBox="1">
            <a:spLocks noGrp="1"/>
          </p:cNvSpPr>
          <p:nvPr>
            <p:ph type="body" idx="1"/>
          </p:nvPr>
        </p:nvSpPr>
        <p:spPr>
          <a:xfrm>
            <a:off x="534960" y="1770120"/>
            <a:ext cx="9602640" cy="4384800"/>
          </a:xfrm>
          <a:prstGeom prst="rect">
            <a:avLst/>
          </a:prstGeom>
          <a:noFill/>
          <a:ln>
            <a:noFill/>
          </a:ln>
        </p:spPr>
        <p:txBody>
          <a:bodyPr vert="horz" lIns="0" tIns="0" rIns="0" bIns="0" anchor="t" anchorCtr="0" compatLnSpc="1"/>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fr-FR"/>
          </a:p>
        </p:txBody>
      </p:sp>
      <p:sp>
        <p:nvSpPr>
          <p:cNvPr id="4" name="Vrije vorm 3"/>
          <p:cNvSpPr/>
          <p:nvPr/>
        </p:nvSpPr>
        <p:spPr>
          <a:xfrm>
            <a:off x="0" y="0"/>
            <a:ext cx="10691640" cy="4366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9360">
            <a:solidFill>
              <a:srgbClr val="000000"/>
            </a:solidFill>
            <a:prstDash val="solid"/>
            <a:round/>
          </a:ln>
        </p:spPr>
        <p:txBody>
          <a:bodyPr vert="horz" wrap="none" lIns="93240" tIns="46440" rIns="93240" bIns="46440" anchor="ctr" anchorCtr="0" compatLnSpc="1"/>
          <a:lstStyle/>
          <a:p>
            <a:pPr marL="0" marR="0" lvl="0" indent="0" algn="ctr" rtl="0" hangingPunct="0">
              <a:lnSpc>
                <a:spcPct val="94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en-GB" sz="1900" b="1" i="0" u="none" strike="noStrike" baseline="0">
                <a:ln>
                  <a:noFill/>
                </a:ln>
                <a:solidFill>
                  <a:srgbClr val="000000"/>
                </a:solidFill>
                <a:latin typeface="CG Omega" pitchFamily="34"/>
                <a:ea typeface="Droid Sans Fallback" pitchFamily="2"/>
                <a:cs typeface="Droid Sans Fallback" pitchFamily="2"/>
              </a:rPr>
              <a:t>POverty in CIty and COuntryside (POCICO)</a:t>
            </a:r>
          </a:p>
        </p:txBody>
      </p:sp>
      <p:sp>
        <p:nvSpPr>
          <p:cNvPr id="5" name="Vrije vorm 4"/>
          <p:cNvSpPr/>
          <p:nvPr/>
        </p:nvSpPr>
        <p:spPr>
          <a:xfrm>
            <a:off x="1057320" y="6931080"/>
            <a:ext cx="2262240" cy="4744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3240" tIns="48600" rIns="93240" bIns="48600" anchor="t" anchorCtr="0" compatLnSpc="1"/>
          <a:lstStyle/>
          <a:p>
            <a:pPr marL="0" marR="0" lvl="0" indent="0" algn="l" rtl="0" hangingPunct="1">
              <a:lnSpc>
                <a:spcPct val="93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BE" sz="1400" b="0" i="0" u="none" strike="noStrike" baseline="0">
              <a:ln>
                <a:noFill/>
              </a:ln>
              <a:solidFill>
                <a:srgbClr val="62006C"/>
              </a:solidFill>
              <a:latin typeface="Arial" pitchFamily="34"/>
              <a:ea typeface="Droid Sans Fallback" pitchFamily="2"/>
              <a:cs typeface="Droid Sans Fallback" pitchFamily="2"/>
            </a:endParaRPr>
          </a:p>
        </p:txBody>
      </p:sp>
      <p:sp>
        <p:nvSpPr>
          <p:cNvPr id="6" name="Vrije vorm 5"/>
          <p:cNvSpPr/>
          <p:nvPr/>
        </p:nvSpPr>
        <p:spPr>
          <a:xfrm>
            <a:off x="3850200" y="6931080"/>
            <a:ext cx="3068639" cy="4744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3240" tIns="48600" rIns="93240" bIns="48600" anchor="t" anchorCtr="0" compatLnSpc="1"/>
          <a:lstStyle/>
          <a:p>
            <a:pPr marL="0" marR="0" lvl="0" indent="0" algn="ctr" rtl="0" hangingPunct="1">
              <a:lnSpc>
                <a:spcPct val="93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BE" sz="1400" b="0" i="0" u="none" strike="noStrike" baseline="0">
              <a:ln>
                <a:noFill/>
              </a:ln>
              <a:solidFill>
                <a:srgbClr val="62006C"/>
              </a:solidFill>
              <a:latin typeface="Arial" pitchFamily="34"/>
              <a:ea typeface="Droid Sans Fallback" pitchFamily="2"/>
              <a:cs typeface="Droid Sans Fallback" pitchFamily="2"/>
            </a:endParaRPr>
          </a:p>
        </p:txBody>
      </p:sp>
      <p:sp>
        <p:nvSpPr>
          <p:cNvPr id="7" name="Vrije vorm 6"/>
          <p:cNvSpPr/>
          <p:nvPr/>
        </p:nvSpPr>
        <p:spPr>
          <a:xfrm>
            <a:off x="7523280" y="6931080"/>
            <a:ext cx="2260440" cy="4744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3240" tIns="48600" rIns="93240" bIns="48600" anchor="t" anchorCtr="0" compatLnSpc="1"/>
          <a:lstStyle/>
          <a:p>
            <a:pPr marL="0" marR="0" lvl="0" indent="0" algn="r" rtl="0" hangingPunct="1">
              <a:lnSpc>
                <a:spcPct val="93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fld id="{A461AF3F-90E1-4ACF-A4E5-311C58366640}" type="slidenum">
              <a:t>‹nr.›</a:t>
            </a:fld>
            <a:endParaRPr lang="fr-BE" sz="1400" b="0" i="0" u="none" strike="noStrike" baseline="0">
              <a:ln>
                <a:noFill/>
              </a:ln>
              <a:solidFill>
                <a:srgbClr val="62006C"/>
              </a:solidFill>
              <a:latin typeface="Arial" pitchFamily="34"/>
              <a:ea typeface="Droid Sans Fallback" pitchFamily="2"/>
              <a:cs typeface="Droid Sans Fallback" pitchFamily="2"/>
            </a:endParaRPr>
          </a:p>
        </p:txBody>
      </p:sp>
      <p:pic>
        <p:nvPicPr>
          <p:cNvPr id="8" name="Afbeelding 7"/>
          <p:cNvPicPr>
            <a:picLocks noChangeAspect="1"/>
          </p:cNvPicPr>
          <p:nvPr/>
        </p:nvPicPr>
        <p:blipFill>
          <a:blip r:embed="rId13">
            <a:lum/>
            <a:alphaModFix/>
          </a:blip>
          <a:srcRect/>
          <a:stretch>
            <a:fillRect/>
          </a:stretch>
        </p:blipFill>
        <p:spPr>
          <a:xfrm>
            <a:off x="146160" y="6999119"/>
            <a:ext cx="2408040" cy="412920"/>
          </a:xfrm>
          <a:prstGeom prst="rect">
            <a:avLst/>
          </a:prstGeom>
          <a:noFill/>
          <a:ln>
            <a:noFill/>
          </a:ln>
        </p:spPr>
      </p:pic>
      <p:pic>
        <p:nvPicPr>
          <p:cNvPr id="9" name="Afbeelding 8"/>
          <p:cNvPicPr>
            <a:picLocks noChangeAspect="1"/>
          </p:cNvPicPr>
          <p:nvPr/>
        </p:nvPicPr>
        <p:blipFill>
          <a:blip r:embed="rId14">
            <a:lum/>
            <a:alphaModFix/>
          </a:blip>
          <a:srcRect/>
          <a:stretch>
            <a:fillRect/>
          </a:stretch>
        </p:blipFill>
        <p:spPr>
          <a:xfrm>
            <a:off x="4509360" y="6931080"/>
            <a:ext cx="566640" cy="571680"/>
          </a:xfrm>
          <a:prstGeom prst="rect">
            <a:avLst/>
          </a:prstGeom>
          <a:noFill/>
          <a:ln>
            <a:noFill/>
          </a:ln>
        </p:spPr>
      </p:pic>
      <p:pic>
        <p:nvPicPr>
          <p:cNvPr id="10" name="Afbeelding 9"/>
          <p:cNvPicPr>
            <a:picLocks noChangeAspect="1"/>
          </p:cNvPicPr>
          <p:nvPr/>
        </p:nvPicPr>
        <p:blipFill>
          <a:blip r:embed="rId15">
            <a:lum/>
            <a:alphaModFix/>
          </a:blip>
          <a:srcRect/>
          <a:stretch>
            <a:fillRect/>
          </a:stretch>
        </p:blipFill>
        <p:spPr>
          <a:xfrm>
            <a:off x="5111279" y="6865560"/>
            <a:ext cx="1429200" cy="590040"/>
          </a:xfrm>
          <a:prstGeom prst="rect">
            <a:avLst/>
          </a:prstGeom>
          <a:noFill/>
          <a:ln>
            <a:noFill/>
          </a:ln>
        </p:spPr>
      </p:pic>
      <p:pic>
        <p:nvPicPr>
          <p:cNvPr id="11" name="Afbeelding 10"/>
          <p:cNvPicPr>
            <a:picLocks noChangeAspect="1"/>
          </p:cNvPicPr>
          <p:nvPr/>
        </p:nvPicPr>
        <p:blipFill>
          <a:blip r:embed="rId16">
            <a:lum/>
            <a:alphaModFix/>
          </a:blip>
          <a:srcRect/>
          <a:stretch>
            <a:fillRect/>
          </a:stretch>
        </p:blipFill>
        <p:spPr>
          <a:xfrm>
            <a:off x="8097840" y="6943679"/>
            <a:ext cx="2479680" cy="525600"/>
          </a:xfrm>
          <a:prstGeom prst="rect">
            <a:avLst/>
          </a:prstGeom>
          <a:noFill/>
          <a:ln>
            <a:noFill/>
          </a:ln>
        </p:spPr>
      </p:pic>
      <p:pic>
        <p:nvPicPr>
          <p:cNvPr id="12" name="Afbeelding 11"/>
          <p:cNvPicPr>
            <a:picLocks noChangeAspect="1"/>
          </p:cNvPicPr>
          <p:nvPr/>
        </p:nvPicPr>
        <p:blipFill>
          <a:blip r:embed="rId17">
            <a:lum/>
            <a:alphaModFix/>
          </a:blip>
          <a:srcRect/>
          <a:stretch>
            <a:fillRect/>
          </a:stretch>
        </p:blipFill>
        <p:spPr>
          <a:xfrm>
            <a:off x="6480000" y="6967080"/>
            <a:ext cx="1110960" cy="546840"/>
          </a:xfrm>
          <a:prstGeom prst="rect">
            <a:avLst/>
          </a:prstGeom>
          <a:noFill/>
          <a:ln>
            <a:noFill/>
          </a:ln>
        </p:spPr>
      </p:pic>
      <p:pic>
        <p:nvPicPr>
          <p:cNvPr id="13" name="Afbeelding 12"/>
          <p:cNvPicPr>
            <a:picLocks noChangeAspect="1"/>
          </p:cNvPicPr>
          <p:nvPr/>
        </p:nvPicPr>
        <p:blipFill>
          <a:blip r:embed="rId18">
            <a:lum/>
            <a:alphaModFix/>
          </a:blip>
          <a:srcRect/>
          <a:stretch>
            <a:fillRect/>
          </a:stretch>
        </p:blipFill>
        <p:spPr>
          <a:xfrm>
            <a:off x="3311999" y="6961680"/>
            <a:ext cx="1079639" cy="546840"/>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indent="0" algn="ctr" rtl="0" hangingPunct="0">
        <a:lnSpc>
          <a:spcPct val="95000"/>
        </a:lnSpc>
        <a:spcBef>
          <a:spcPts val="0"/>
        </a:spcBef>
        <a:spcAft>
          <a:spcPts val="0"/>
        </a:spcAft>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lang="fr-FR" sz="4600" b="0" i="0" u="none" strike="noStrike" baseline="0">
          <a:ln>
            <a:noFill/>
          </a:ln>
          <a:solidFill>
            <a:srgbClr val="000000"/>
          </a:solidFill>
          <a:latin typeface="Arial" pitchFamily="34"/>
        </a:defRPr>
      </a:lvl1pPr>
    </p:titleStyle>
    <p:bodyStyle>
      <a:lvl1pPr marL="342720" marR="0" indent="0" algn="l" rtl="0" hangingPunct="0">
        <a:lnSpc>
          <a:spcPct val="95000"/>
        </a:lnSpc>
        <a:spcBef>
          <a:spcPts val="0"/>
        </a:spcBef>
        <a:spcAft>
          <a:spcPts val="1474"/>
        </a:spcAft>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defRPr>
      </a:lvl1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svm"/><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9.svm"/><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svm"/><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Ondertitel 1"/>
          <p:cNvSpPr txBox="1">
            <a:spLocks noGrp="1"/>
          </p:cNvSpPr>
          <p:nvPr>
            <p:ph type="subTitle" idx="4294967295"/>
          </p:nvPr>
        </p:nvSpPr>
        <p:spPr>
          <a:xfrm>
            <a:off x="534600" y="1770120"/>
            <a:ext cx="9618840" cy="4989960"/>
          </a:xfrm>
        </p:spPr>
        <p:txBody>
          <a:bodyPr wrap="square" anchor="ctr">
            <a:spAutoFit/>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r>
              <a:rPr lang="fr-BE" sz="3600"/>
              <a:t>Pauvreté rurale et urbaine</a:t>
            </a:r>
          </a:p>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r>
              <a:rPr lang="nl-BE" sz="3600"/>
              <a:t>Stedelijke en plattelandsarmoede</a:t>
            </a:r>
          </a:p>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endParaRPr lang="nl-BE" sz="3600"/>
          </a:p>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r>
              <a:rPr lang="fr-BE" sz="2100"/>
              <a:t>25 avril 2013</a:t>
            </a:r>
          </a:p>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endParaRPr lang="fr-BE" sz="2100"/>
          </a:p>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r>
              <a:rPr lang="nl-BE" sz="2100"/>
              <a:t>Xavier May</a:t>
            </a:r>
          </a:p>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r>
              <a:rPr lang="nl-BE" sz="2100"/>
              <a:t>Maarten Loopmans</a:t>
            </a:r>
          </a:p>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endParaRPr lang="nl-BE" sz="2100"/>
          </a:p>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endParaRPr lang="nl-BE" sz="2100"/>
          </a:p>
          <a:p>
            <a:pPr marL="0" lvl="0" indent="0" algn="ctr">
              <a:spcAft>
                <a:spcPts val="0"/>
              </a:spcAft>
              <a:tabLst>
                <a:tab pos="0" algn="l"/>
                <a:tab pos="106200" algn="l"/>
                <a:tab pos="555480" algn="l"/>
                <a:tab pos="1004760" algn="l"/>
                <a:tab pos="1454040" algn="l"/>
                <a:tab pos="1903320" algn="l"/>
                <a:tab pos="2352600" algn="l"/>
                <a:tab pos="2801880" algn="l"/>
                <a:tab pos="3251159" algn="l"/>
                <a:tab pos="3700440" algn="l"/>
                <a:tab pos="4149719" algn="l"/>
                <a:tab pos="4598640" algn="l"/>
                <a:tab pos="5047920" algn="l"/>
                <a:tab pos="5497200" algn="l"/>
                <a:tab pos="5946480" algn="l"/>
                <a:tab pos="6395759" algn="l"/>
                <a:tab pos="6845040" algn="l"/>
                <a:tab pos="7294319" algn="l"/>
                <a:tab pos="7743600" algn="l"/>
                <a:tab pos="8192880" algn="l"/>
                <a:tab pos="8642160" algn="l"/>
              </a:tabLst>
            </a:pPr>
            <a:endParaRPr lang="nl-BE" sz="21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el 1"/>
          <p:cNvSpPr txBox="1">
            <a:spLocks noGrp="1"/>
          </p:cNvSpPr>
          <p:nvPr>
            <p:ph type="title" idx="4294967295"/>
          </p:nvPr>
        </p:nvSpPr>
        <p:spPr>
          <a:xfrm>
            <a:off x="534960" y="415800"/>
            <a:ext cx="9615600" cy="1332360"/>
          </a:xfrm>
        </p:spPr>
        <p:txBody>
          <a:bodyPr wrap="square">
            <a:spAutoFit/>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fr-BE"/>
              <a:t>I. Les objectifs</a:t>
            </a:r>
          </a:p>
        </p:txBody>
      </p:sp>
      <p:sp>
        <p:nvSpPr>
          <p:cNvPr id="3" name="Tijdelijke aanduiding voor tekst 2"/>
          <p:cNvSpPr txBox="1">
            <a:spLocks noGrp="1"/>
          </p:cNvSpPr>
          <p:nvPr>
            <p:ph type="body" idx="4294967295"/>
          </p:nvPr>
        </p:nvSpPr>
        <p:spPr>
          <a:xfrm>
            <a:off x="534960" y="1763640"/>
            <a:ext cx="9615600" cy="4899960"/>
          </a:xfrm>
        </p:spPr>
        <p:txBody>
          <a:bodyPr wrap="square">
            <a:spAutoFit/>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buFont typeface="Wingdings" pitchFamily="2"/>
              <a:buChar char=""/>
            </a:pPr>
            <a:r>
              <a:rPr lang="fr-BE" sz="3000"/>
              <a:t>Peu d'études se focalisent sur la pauvreté rurale et sur ses spécificités (manque de données)</a:t>
            </a:r>
          </a:p>
          <a:p>
            <a:pPr marL="0" lvl="0" indent="0">
              <a:buFont typeface="Wingdings" pitchFamily="2"/>
              <a:buChar char=""/>
            </a:pPr>
            <a:r>
              <a:rPr lang="fr-BE" sz="3000"/>
              <a:t>La pauvreté rurale est dispersée → indicateurs moyens par secteur statistique inopérants (p. ex. statistiques fiscales)</a:t>
            </a:r>
          </a:p>
          <a:p>
            <a:pPr marL="0" lvl="0" indent="0">
              <a:buFont typeface="Wingdings" pitchFamily="2"/>
              <a:buChar char=""/>
            </a:pPr>
            <a:r>
              <a:rPr lang="fr-BE" sz="3000"/>
              <a:t>Nécessité de travailler avec des données individuelles → utilisation des données de la BCSS (abandon du recensement décennal)</a:t>
            </a:r>
          </a:p>
          <a:p>
            <a:pPr marL="0" lvl="0" indent="0">
              <a:buFont typeface="Wingdings" pitchFamily="2"/>
              <a:buChar char=""/>
            </a:pPr>
            <a:r>
              <a:rPr lang="fr-BE" sz="3000"/>
              <a:t>Prise en compte des spécificités de la pauvreté rurale : logement, emplois, services, transports,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el 1"/>
          <p:cNvSpPr txBox="1">
            <a:spLocks noGrp="1"/>
          </p:cNvSpPr>
          <p:nvPr>
            <p:ph type="title" idx="4294967295"/>
          </p:nvPr>
        </p:nvSpPr>
        <p:spPr>
          <a:xfrm>
            <a:off x="534960" y="415800"/>
            <a:ext cx="9607680" cy="1332360"/>
          </a:xfrm>
        </p:spPr>
        <p:txBody>
          <a:bodyPr wrap="square">
            <a:spAutoFit/>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fr-FR"/>
              <a:t>II. Données</a:t>
            </a:r>
          </a:p>
        </p:txBody>
      </p:sp>
      <p:sp>
        <p:nvSpPr>
          <p:cNvPr id="3" name="Tijdelijke aanduiding voor tekst 2"/>
          <p:cNvSpPr txBox="1">
            <a:spLocks noGrp="1"/>
          </p:cNvSpPr>
          <p:nvPr>
            <p:ph type="body" idx="4294967295"/>
          </p:nvPr>
        </p:nvSpPr>
        <p:spPr>
          <a:xfrm>
            <a:off x="472320" y="1728000"/>
            <a:ext cx="9607680" cy="5095440"/>
          </a:xfrm>
        </p:spPr>
        <p:txBody>
          <a:bodyPr wrap="square">
            <a:spAutoFit/>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buFont typeface="StarSymbol" pitchFamily="2"/>
            </a:pPr>
            <a:r>
              <a:rPr lang="fr-FR"/>
              <a:t>EU-SILC</a:t>
            </a:r>
          </a:p>
          <a:p>
            <a:pPr marL="0" lvl="0" indent="0">
              <a:buFont typeface="StarSymbol" pitchFamily="2"/>
            </a:pPr>
            <a:r>
              <a:rPr lang="fr-FR"/>
              <a:t>Banque Carrefour de la Sécurité Sociale (BCSS)</a:t>
            </a:r>
          </a:p>
          <a:p>
            <a:pPr marL="0" lvl="0" indent="0">
              <a:buFont typeface="StarSymbol" pitchFamily="2"/>
            </a:pPr>
            <a:r>
              <a:rPr lang="fr-FR"/>
              <a:t>Variables contextuelles :</a:t>
            </a:r>
          </a:p>
          <a:p>
            <a:pPr marL="360000" lvl="1" indent="-284400">
              <a:spcAft>
                <a:spcPts val="879"/>
              </a:spcAft>
              <a:buSzPct val="100000"/>
              <a:buFont typeface="Times New Roman" pitchFamily="18"/>
              <a:buChar char="–"/>
            </a:pPr>
            <a:r>
              <a:rPr lang="fr-FR" sz="2400"/>
              <a:t>indice socio-économique PGV</a:t>
            </a:r>
          </a:p>
          <a:p>
            <a:pPr marL="360000" lvl="1" indent="-284400">
              <a:spcAft>
                <a:spcPts val="879"/>
              </a:spcAft>
              <a:buSzPct val="100000"/>
              <a:buFont typeface="Times New Roman" pitchFamily="18"/>
              <a:buChar char="–"/>
            </a:pPr>
            <a:r>
              <a:rPr lang="fr-FR" sz="2400"/>
              <a:t>desserte en transports en commun</a:t>
            </a:r>
          </a:p>
          <a:p>
            <a:pPr marL="360000" lvl="1" indent="-284400">
              <a:spcAft>
                <a:spcPts val="879"/>
              </a:spcAft>
              <a:buSzPct val="100000"/>
              <a:buFont typeface="Times New Roman" pitchFamily="18"/>
              <a:buChar char="–"/>
            </a:pPr>
            <a:r>
              <a:rPr lang="fr-FR" sz="2400"/>
              <a:t>accessibilité aux commerces de proximité</a:t>
            </a:r>
          </a:p>
          <a:p>
            <a:pPr marL="360000" lvl="1" indent="-284400">
              <a:spcAft>
                <a:spcPts val="879"/>
              </a:spcAft>
              <a:buSzPct val="100000"/>
              <a:buFont typeface="Times New Roman" pitchFamily="18"/>
              <a:buChar char="–"/>
            </a:pPr>
            <a:r>
              <a:rPr lang="fr-FR" sz="2400"/>
              <a:t>accessibilité aux écoles</a:t>
            </a:r>
          </a:p>
          <a:p>
            <a:pPr marL="360000" lvl="1" indent="-284400">
              <a:spcAft>
                <a:spcPts val="879"/>
              </a:spcAft>
              <a:buSzPct val="100000"/>
              <a:buFont typeface="Times New Roman" pitchFamily="18"/>
              <a:buChar char="–"/>
            </a:pPr>
            <a:r>
              <a:rPr lang="fr-FR" sz="2400"/>
              <a:t>indice synthétique d'accès aux soins médicaux</a:t>
            </a:r>
          </a:p>
          <a:p>
            <a:pPr marL="360000" lvl="1" indent="-284400">
              <a:spcAft>
                <a:spcPts val="879"/>
              </a:spcAft>
              <a:buSzPct val="100000"/>
              <a:buFont typeface="Times New Roman" pitchFamily="18"/>
              <a:buChar char="–"/>
            </a:pPr>
            <a:r>
              <a:rPr lang="fr-FR" sz="2400"/>
              <a:t>taux de chômage par commune</a:t>
            </a:r>
          </a:p>
          <a:p>
            <a:pPr marL="360000" lvl="1" indent="-284400">
              <a:spcAft>
                <a:spcPts val="879"/>
              </a:spcAft>
              <a:buSzPct val="100000"/>
              <a:buFont typeface="Times New Roman" pitchFamily="18"/>
              <a:buChar char="–"/>
            </a:pPr>
            <a:r>
              <a:rPr lang="fr-FR" sz="2400"/>
              <a:t>coût du logement et part des logements sociaux</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fr-FR"/>
              <a:t>III. Définition de la typologie rurale</a:t>
            </a:r>
          </a:p>
        </p:txBody>
      </p:sp>
      <p:sp>
        <p:nvSpPr>
          <p:cNvPr id="3" name="Tijdelijke aanduiding voor tekst 2"/>
          <p:cNvSpPr txBox="1">
            <a:spLocks noGrp="1"/>
          </p:cNvSpPr>
          <p:nvPr>
            <p:ph type="body" idx="4294967295"/>
          </p:nvPr>
        </p:nvSpPr>
        <p:spPr/>
        <p:txBody>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r>
              <a:rPr lang="fr-FR" dirty="0"/>
              <a:t>Typologie de l'espace en 6 classes basée sur des variables issues du recensement 2001 :</a:t>
            </a:r>
          </a:p>
          <a:p>
            <a:pPr marL="407880" lvl="1" indent="0"/>
            <a:r>
              <a:rPr lang="fr-FR" dirty="0" smtClean="0"/>
              <a:t> Appréciation </a:t>
            </a:r>
            <a:r>
              <a:rPr lang="fr-FR" dirty="0"/>
              <a:t>des services locaux par les ménages (écoles, administration, services sociaux,...)</a:t>
            </a:r>
          </a:p>
          <a:p>
            <a:pPr marL="407880" lvl="1" indent="0"/>
            <a:r>
              <a:rPr lang="fr-FR" dirty="0" smtClean="0"/>
              <a:t> </a:t>
            </a:r>
            <a:r>
              <a:rPr lang="fr-FR" dirty="0"/>
              <a:t>Desserte en transports publics</a:t>
            </a:r>
          </a:p>
          <a:p>
            <a:pPr marL="407880" lvl="1" indent="0"/>
            <a:r>
              <a:rPr lang="fr-FR" dirty="0" smtClean="0"/>
              <a:t>Accès </a:t>
            </a:r>
            <a:r>
              <a:rPr lang="fr-FR" dirty="0"/>
              <a:t>aux commerces</a:t>
            </a:r>
          </a:p>
        </p:txBody>
      </p:sp>
      <p:sp>
        <p:nvSpPr>
          <p:cNvPr id="4" name="Vrije vorm 3"/>
          <p:cNvSpPr/>
          <p:nvPr/>
        </p:nvSpPr>
        <p:spPr>
          <a:xfrm>
            <a:off x="144000" y="7128000"/>
            <a:ext cx="1841399" cy="288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0">
            <a:solidFill>
              <a:srgbClr val="FFFFFF"/>
            </a:solidFill>
            <a:prstDash val="solid"/>
          </a:ln>
        </p:spPr>
        <p:txBody>
          <a:bodyPr vert="horz" wrap="none" lIns="90000" tIns="45000" rIns="90000" bIns="450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
        <p:nvSpPr>
          <p:cNvPr id="5" name="Vrije vorm 4"/>
          <p:cNvSpPr/>
          <p:nvPr/>
        </p:nvSpPr>
        <p:spPr>
          <a:xfrm>
            <a:off x="8400600" y="6912000"/>
            <a:ext cx="2291399" cy="576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0">
            <a:solidFill>
              <a:srgbClr val="FFFFFF"/>
            </a:solidFill>
            <a:prstDash val="solid"/>
          </a:ln>
        </p:spPr>
        <p:txBody>
          <a:bodyPr vert="horz" wrap="none" lIns="90000" tIns="45000" rIns="90000" bIns="45000" anchor="ctr" anchorCtr="0" compatLnSpc="1"/>
          <a:lstStyle/>
          <a:p>
            <a:pPr marL="0" marR="0" lvl="0" indent="0" algn="l" rtl="0" hangingPunct="0">
              <a:lnSpc>
                <a:spcPct val="95000"/>
              </a:lnSpc>
              <a:spcBef>
                <a:spcPts val="0"/>
              </a:spcBef>
              <a:spcAft>
                <a:spcPts val="0"/>
              </a:spcAft>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fr-FR" sz="1800" b="0" i="0" u="none" strike="noStrike" baseline="0">
              <a:ln>
                <a:noFill/>
              </a:ln>
              <a:solidFill>
                <a:srgbClr val="000000"/>
              </a:solidFill>
              <a:latin typeface="Bitstream Vera Sans" pitchFamily="34"/>
              <a:ea typeface="Droid Sans Fallback" pitchFamily="2"/>
              <a:cs typeface="Droid Sans Fallback" pitchFamily="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pic>
        <p:nvPicPr>
          <p:cNvPr id="2" name="Afbeelding 1"/>
          <p:cNvPicPr>
            <a:picLocks noChangeAspect="1"/>
          </p:cNvPicPr>
          <p:nvPr/>
        </p:nvPicPr>
        <p:blipFill>
          <a:blip r:embed="rId3">
            <a:lum/>
            <a:alphaModFix/>
          </a:blip>
          <a:srcRect/>
          <a:stretch>
            <a:fillRect/>
          </a:stretch>
        </p:blipFill>
        <p:spPr>
          <a:xfrm>
            <a:off x="-10440" y="-10440"/>
            <a:ext cx="10702440" cy="75581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fr-FR"/>
              <a:t>IV. Définition de la pauvreté</a:t>
            </a:r>
          </a:p>
        </p:txBody>
      </p:sp>
      <p:sp>
        <p:nvSpPr>
          <p:cNvPr id="3" name="Tijdelijke aanduiding voor tekst 2"/>
          <p:cNvSpPr txBox="1">
            <a:spLocks noGrp="1"/>
          </p:cNvSpPr>
          <p:nvPr>
            <p:ph type="body" idx="4294967295"/>
          </p:nvPr>
        </p:nvSpPr>
        <p:spPr>
          <a:xfrm>
            <a:off x="534960" y="1770120"/>
            <a:ext cx="9602640" cy="4853880"/>
          </a:xfrm>
        </p:spPr>
        <p:txBody>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r>
              <a:rPr lang="fr-FR" dirty="0"/>
              <a:t>Construction d'une variable continue de pauvreté dans SILC → indice synthétique de pauvreté</a:t>
            </a:r>
          </a:p>
          <a:p>
            <a:pPr lvl="0"/>
            <a:r>
              <a:rPr lang="fr-BE" dirty="0"/>
              <a:t>Basé sur +/- 90 questions :</a:t>
            </a:r>
          </a:p>
          <a:p>
            <a:pPr marL="342720" lvl="0" indent="-342720">
              <a:buNone/>
            </a:pPr>
            <a:r>
              <a:rPr lang="fr-BE" sz="2900" dirty="0"/>
              <a:t> </a:t>
            </a:r>
            <a:r>
              <a:rPr lang="fr-BE" sz="3000" dirty="0"/>
              <a:t> </a:t>
            </a:r>
            <a:r>
              <a:rPr lang="fr-BE" sz="2400" dirty="0"/>
              <a:t>- domaines variés pris en compte : </a:t>
            </a:r>
            <a:r>
              <a:rPr lang="fr-BE" sz="2400" dirty="0">
                <a:latin typeface="Arial" pitchFamily="2"/>
              </a:rPr>
              <a:t>accès aux soins médicaux, équipement du ménage, statut d'occupation du logement, qualité et taille du logement, patrimoine, endettement ou retard de paiement, difficulté à boucler son budget, dépenses imprévues, environnement, participation sociale, ...</a:t>
            </a:r>
          </a:p>
          <a:p>
            <a:pPr marL="342720" lvl="0" indent="-342720">
              <a:buNone/>
            </a:pPr>
            <a:r>
              <a:rPr lang="fr-BE" sz="2400" dirty="0"/>
              <a:t>  - poids de chaque variable dépend de la répartition dans les déciles de revenus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jdelijke aanduiding voor tekst 1"/>
          <p:cNvSpPr txBox="1">
            <a:spLocks noGrp="1"/>
          </p:cNvSpPr>
          <p:nvPr>
            <p:ph type="body" idx="4294967295"/>
          </p:nvPr>
        </p:nvSpPr>
        <p:spPr>
          <a:xfrm>
            <a:off x="534960" y="756000"/>
            <a:ext cx="9602640" cy="5722920"/>
          </a:xfrm>
        </p:spPr>
        <p:txBody>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342720" lvl="0" indent="-342720">
              <a:buNone/>
            </a:pPr>
            <a:r>
              <a:rPr lang="fr-BE" sz="3000"/>
              <a:t>  - Attribution d'un indicateur de pauvreté à chaque ménage </a:t>
            </a:r>
            <a:r>
              <a:rPr lang="fr-BE" sz="3000">
                <a:latin typeface="Wingdings" pitchFamily="2"/>
              </a:rPr>
              <a:t></a:t>
            </a:r>
            <a:r>
              <a:rPr lang="fr-BE" sz="3000"/>
              <a:t> classement des ménages</a:t>
            </a:r>
          </a:p>
          <a:p>
            <a:pPr marL="342720" lvl="0" indent="-339840">
              <a:buNone/>
            </a:pPr>
            <a:r>
              <a:rPr lang="fr-BE" sz="3000"/>
              <a:t>  - Fixation du taux de pauvreté à 15% dans SILC</a:t>
            </a:r>
          </a:p>
          <a:p>
            <a:pPr marL="342720" lvl="0" indent="-339840">
              <a:buNone/>
            </a:pPr>
            <a:r>
              <a:rPr lang="fr-BE" sz="3000"/>
              <a:t>  - </a:t>
            </a:r>
            <a:r>
              <a:rPr lang="fr-BE" sz="2900"/>
              <a:t>Revenu des ménages n'est pas directement pris en	compte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el 1"/>
          <p:cNvSpPr txBox="1">
            <a:spLocks noGrp="1"/>
          </p:cNvSpPr>
          <p:nvPr>
            <p:ph type="title" idx="4294967295"/>
          </p:nvPr>
        </p:nvSpPr>
        <p:spPr>
          <a:xfrm>
            <a:off x="534960" y="197640"/>
            <a:ext cx="9602640" cy="1331640"/>
          </a:xfrm>
        </p:spPr>
        <p:txBody>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fr-FR"/>
              <a:t>V. Résultats dans SILC</a:t>
            </a:r>
          </a:p>
        </p:txBody>
      </p:sp>
      <p:pic>
        <p:nvPicPr>
          <p:cNvPr id="3" name="Afbeelding 2"/>
          <p:cNvPicPr>
            <a:picLocks noChangeAspect="1"/>
          </p:cNvPicPr>
          <p:nvPr/>
        </p:nvPicPr>
        <p:blipFill>
          <a:blip r:embed="rId3">
            <a:lum/>
            <a:alphaModFix/>
          </a:blip>
          <a:srcRect/>
          <a:stretch>
            <a:fillRect/>
          </a:stretch>
        </p:blipFill>
        <p:spPr>
          <a:xfrm>
            <a:off x="983519" y="5606640"/>
            <a:ext cx="8725680" cy="1000440"/>
          </a:xfrm>
          <a:prstGeom prst="rect">
            <a:avLst/>
          </a:prstGeom>
          <a:noFill/>
          <a:ln>
            <a:noFill/>
          </a:ln>
        </p:spPr>
      </p:pic>
      <p:graphicFrame>
        <p:nvGraphicFramePr>
          <p:cNvPr id="4" name="Grafiek 3"/>
          <p:cNvGraphicFramePr/>
          <p:nvPr>
            <p:extLst>
              <p:ext uri="{D42A27DB-BD31-4B8C-83A1-F6EECF244321}">
                <p14:modId xmlns:p14="http://schemas.microsoft.com/office/powerpoint/2010/main" val="2661946731"/>
              </p:ext>
            </p:extLst>
          </p:nvPr>
        </p:nvGraphicFramePr>
        <p:xfrm>
          <a:off x="684000" y="1368000"/>
          <a:ext cx="9288000" cy="398772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jdelijke aanduiding voor tekst 1"/>
          <p:cNvSpPr txBox="1">
            <a:spLocks noGrp="1"/>
          </p:cNvSpPr>
          <p:nvPr>
            <p:ph type="body" idx="4294967295"/>
          </p:nvPr>
        </p:nvSpPr>
        <p:spPr>
          <a:xfrm>
            <a:off x="534960" y="3606120"/>
            <a:ext cx="9602640" cy="3197880"/>
          </a:xfrm>
        </p:spPr>
        <p:txBody>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r>
              <a:rPr lang="fr-BE" sz="2400" dirty="0" smtClean="0"/>
              <a:t>Dans l’urbain dense, la pauvreté est toujours supérieure à la moyenne belge</a:t>
            </a:r>
          </a:p>
          <a:p>
            <a:pPr marL="0" lvl="0" indent="0"/>
            <a:r>
              <a:rPr lang="fr-BE" sz="2400" dirty="0" smtClean="0"/>
              <a:t>Dans l’urbain et l’intermédiaire, la pauvreté est toujours inférieure à la moyenne belge</a:t>
            </a:r>
          </a:p>
          <a:p>
            <a:pPr marL="0" lvl="0" indent="0"/>
            <a:r>
              <a:rPr lang="fr-BE" sz="2400" dirty="0" smtClean="0"/>
              <a:t>Dans </a:t>
            </a:r>
            <a:r>
              <a:rPr lang="fr-BE" sz="2400" dirty="0"/>
              <a:t>le monde rural, il y a sous-représentation des très pauvres (les 5% ou les 10% les plus pauvres). Par contre, avec un taux de pauvreté de 15 % ou 20 %, la pauvreté rurale est très présente.</a:t>
            </a:r>
          </a:p>
        </p:txBody>
      </p:sp>
      <p:sp>
        <p:nvSpPr>
          <p:cNvPr id="3" name="Vrije vorm 2"/>
          <p:cNvSpPr/>
          <p:nvPr/>
        </p:nvSpPr>
        <p:spPr>
          <a:xfrm>
            <a:off x="665280" y="638280"/>
            <a:ext cx="9432720" cy="457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0" tIns="0" rIns="0" bIns="0" anchor="t" anchorCtr="0" compatLnSpc="1">
            <a:spAutoFit/>
          </a:bodyPr>
          <a:lstStyle/>
          <a:p>
            <a:pPr marL="342720" marR="0" lvl="0" indent="-342720" algn="l" rtl="0" hangingPunct="0">
              <a:lnSpc>
                <a:spcPct val="100000"/>
              </a:lnSpc>
              <a:spcBef>
                <a:spcPts val="1874"/>
              </a:spcBef>
              <a:spcAft>
                <a:spcPts val="0"/>
              </a:spcAft>
              <a:buNone/>
              <a:tabLst>
                <a:tab pos="342720" algn="l"/>
                <a:tab pos="791639" algn="l"/>
                <a:tab pos="1240919" algn="l"/>
                <a:tab pos="1690200" algn="l"/>
                <a:tab pos="2139480" algn="l"/>
                <a:tab pos="2588760" algn="l"/>
                <a:tab pos="3038040" algn="l"/>
                <a:tab pos="3487320" algn="l"/>
                <a:tab pos="3936600" algn="l"/>
                <a:tab pos="4385879" algn="l"/>
                <a:tab pos="4835160" algn="l"/>
                <a:tab pos="5284439" algn="l"/>
                <a:tab pos="5733720" algn="l"/>
                <a:tab pos="6183000" algn="l"/>
                <a:tab pos="6632280" algn="l"/>
                <a:tab pos="7081560" algn="l"/>
                <a:tab pos="7530840" algn="l"/>
                <a:tab pos="7980120" algn="l"/>
                <a:tab pos="8429399" algn="l"/>
                <a:tab pos="8878680" algn="l"/>
                <a:tab pos="9327960" algn="l"/>
              </a:tabLst>
            </a:pPr>
            <a:r>
              <a:rPr lang="fr-BE" sz="3000" b="0" i="0" u="none" strike="noStrike" baseline="0">
                <a:ln>
                  <a:noFill/>
                </a:ln>
                <a:solidFill>
                  <a:srgbClr val="000000"/>
                </a:solidFill>
                <a:latin typeface="Arial" pitchFamily="34"/>
                <a:ea typeface="Droid Sans Fallback" pitchFamily="2"/>
                <a:cs typeface="Droid Sans Fallback" pitchFamily="2"/>
              </a:rPr>
              <a:t>Que se passe-t-il avec un seuil de pauvreté différent ?</a:t>
            </a:r>
          </a:p>
        </p:txBody>
      </p:sp>
      <p:pic>
        <p:nvPicPr>
          <p:cNvPr id="4" name="Afbeelding 3"/>
          <p:cNvPicPr>
            <a:picLocks noChangeAspect="1"/>
          </p:cNvPicPr>
          <p:nvPr/>
        </p:nvPicPr>
        <p:blipFill>
          <a:blip r:embed="rId3">
            <a:lum/>
            <a:alphaModFix/>
          </a:blip>
          <a:srcRect/>
          <a:stretch>
            <a:fillRect/>
          </a:stretch>
        </p:blipFill>
        <p:spPr>
          <a:xfrm>
            <a:off x="443520" y="1259557"/>
            <a:ext cx="9806040" cy="1981032"/>
          </a:xfrm>
          <a:prstGeom prst="rect">
            <a:avLst/>
          </a:prstGeom>
          <a:noFill/>
          <a:ln>
            <a:noFill/>
          </a:ln>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520" y="1259557"/>
            <a:ext cx="9654480" cy="19810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el 1"/>
          <p:cNvSpPr txBox="1">
            <a:spLocks noGrp="1"/>
          </p:cNvSpPr>
          <p:nvPr>
            <p:ph type="title" idx="4294967295"/>
          </p:nvPr>
        </p:nvSpPr>
        <p:spPr>
          <a:xfrm>
            <a:off x="534960" y="415800"/>
            <a:ext cx="9609120" cy="1330920"/>
          </a:xfrm>
        </p:spPr>
        <p:txBody>
          <a:bodyPr wrap="square">
            <a:spAutoFit/>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fr-BE" sz="4200"/>
              <a:t>VI. Spécificités de la pauvreté par type d’espace</a:t>
            </a:r>
          </a:p>
        </p:txBody>
      </p:sp>
      <p:sp>
        <p:nvSpPr>
          <p:cNvPr id="3" name="Tijdelijke aanduiding voor tekst 2"/>
          <p:cNvSpPr txBox="1">
            <a:spLocks noGrp="1"/>
          </p:cNvSpPr>
          <p:nvPr>
            <p:ph type="body" idx="4294967295"/>
          </p:nvPr>
        </p:nvSpPr>
        <p:spPr>
          <a:xfrm>
            <a:off x="534960" y="2274840"/>
            <a:ext cx="9609120" cy="4513320"/>
          </a:xfrm>
        </p:spPr>
        <p:txBody>
          <a:bodyPr wrap="square">
            <a:spAutoFit/>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lnSpc>
                <a:spcPct val="85000"/>
              </a:lnSpc>
              <a:spcAft>
                <a:spcPts val="697"/>
              </a:spcAft>
              <a:buSzPct val="100000"/>
              <a:buFont typeface="Times New Roman" pitchFamily="18"/>
              <a:buChar char="•"/>
            </a:pPr>
            <a:r>
              <a:rPr lang="fr-BE" sz="2900"/>
              <a:t>Uniquement les 15% des ménages les plus pauvres</a:t>
            </a:r>
          </a:p>
          <a:p>
            <a:pPr marL="0" lvl="0" indent="0">
              <a:lnSpc>
                <a:spcPct val="85000"/>
              </a:lnSpc>
              <a:spcAft>
                <a:spcPts val="697"/>
              </a:spcAft>
              <a:buSzPct val="100000"/>
              <a:buFont typeface="Times New Roman" pitchFamily="18"/>
              <a:buChar char="•"/>
            </a:pPr>
            <a:r>
              <a:rPr lang="fr-BE" sz="2900"/>
              <a:t>Examen de +/- 30 variables</a:t>
            </a:r>
          </a:p>
          <a:p>
            <a:pPr marL="0" lvl="0" indent="0">
              <a:lnSpc>
                <a:spcPct val="85000"/>
              </a:lnSpc>
              <a:spcAft>
                <a:spcPts val="697"/>
              </a:spcAft>
              <a:buSzPct val="100000"/>
              <a:buFont typeface="Times New Roman" pitchFamily="18"/>
              <a:buChar char="•"/>
            </a:pPr>
            <a:endParaRPr lang="fr-BE" sz="2900"/>
          </a:p>
          <a:p>
            <a:pPr marL="342720" lvl="0" indent="-342720">
              <a:lnSpc>
                <a:spcPct val="85000"/>
              </a:lnSpc>
              <a:buNone/>
            </a:pPr>
            <a:r>
              <a:rPr lang="fr-BE" sz="2900" u="sng"/>
              <a:t>Urbain dense</a:t>
            </a:r>
          </a:p>
          <a:p>
            <a:pPr marL="0" lvl="0" indent="0">
              <a:lnSpc>
                <a:spcPct val="100000"/>
              </a:lnSpc>
              <a:spcAft>
                <a:spcPts val="0"/>
              </a:spcAft>
              <a:buSzPct val="100000"/>
              <a:buFont typeface="Arial" pitchFamily="34"/>
              <a:buChar char="-"/>
            </a:pPr>
            <a:r>
              <a:rPr lang="fr-BE" sz="2800"/>
              <a:t>ménages pauvres renoncent plus souvent à consommer (tél, gsm, PC, internet, voiture) mais s’endettent moins</a:t>
            </a:r>
          </a:p>
          <a:p>
            <a:pPr marL="0" lvl="0" indent="0">
              <a:lnSpc>
                <a:spcPct val="100000"/>
              </a:lnSpc>
              <a:spcAft>
                <a:spcPts val="0"/>
              </a:spcAft>
              <a:buSzPct val="100000"/>
              <a:buFont typeface="Arial" pitchFamily="34"/>
              <a:buChar char="-"/>
            </a:pPr>
            <a:r>
              <a:rPr lang="fr-BE" sz="2800"/>
              <a:t>logements trop petits et donc moins lourds pour le budget</a:t>
            </a:r>
          </a:p>
          <a:p>
            <a:pPr marL="0" lvl="0" indent="0">
              <a:lnSpc>
                <a:spcPct val="100000"/>
              </a:lnSpc>
              <a:spcAft>
                <a:spcPts val="0"/>
              </a:spcAft>
              <a:buSzPct val="100000"/>
              <a:buFont typeface="Arial" pitchFamily="34"/>
              <a:buChar char="-"/>
            </a:pPr>
            <a:r>
              <a:rPr lang="fr-BE" sz="2800"/>
              <a:t>moins de difficultés financières que la moyenne des personnes pauvres</a:t>
            </a:r>
          </a:p>
          <a:p>
            <a:pPr marL="0" lvl="0" indent="0">
              <a:lnSpc>
                <a:spcPct val="85000"/>
              </a:lnSpc>
              <a:buNone/>
            </a:pPr>
            <a:endParaRPr lang="fr-BE" sz="2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jdelijke aanduiding voor tekst 1"/>
          <p:cNvSpPr txBox="1">
            <a:spLocks noGrp="1"/>
          </p:cNvSpPr>
          <p:nvPr>
            <p:ph type="body" idx="4294967295"/>
          </p:nvPr>
        </p:nvSpPr>
        <p:spPr>
          <a:xfrm>
            <a:off x="534960" y="520560"/>
            <a:ext cx="9609120" cy="6283799"/>
          </a:xfrm>
        </p:spPr>
        <p:txBody>
          <a:bodyPr wrap="square">
            <a:spAutoFit/>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342720" lvl="0" indent="-342720">
              <a:spcAft>
                <a:spcPts val="697"/>
              </a:spcAft>
              <a:buNone/>
            </a:pPr>
            <a:r>
              <a:rPr lang="fr-BE" sz="2900" u="sng"/>
              <a:t>Urbain</a:t>
            </a:r>
          </a:p>
          <a:p>
            <a:pPr marL="0" lvl="0" indent="0">
              <a:spcAft>
                <a:spcPts val="0"/>
              </a:spcAft>
              <a:buSzPct val="100000"/>
              <a:buFont typeface="Arial" pitchFamily="34"/>
              <a:buChar char="-"/>
            </a:pPr>
            <a:r>
              <a:rPr lang="fr-BE" sz="2800"/>
              <a:t>logement avec caractéristiques plus favorables que la moyenne des personnes pauvres (chauffage central, lumière, humidité) mais difficultés très fréquentes à le chauffer</a:t>
            </a:r>
          </a:p>
          <a:p>
            <a:pPr marL="0" lvl="0" indent="0">
              <a:spcAft>
                <a:spcPts val="0"/>
              </a:spcAft>
              <a:buSzPct val="100000"/>
              <a:buFont typeface="Arial" pitchFamily="34"/>
              <a:buChar char="-"/>
            </a:pPr>
            <a:r>
              <a:rPr lang="fr-BE" sz="2800"/>
              <a:t>logement constitue une charge financière importante</a:t>
            </a:r>
          </a:p>
          <a:p>
            <a:pPr marL="0" lvl="0" indent="0">
              <a:spcAft>
                <a:spcPts val="0"/>
              </a:spcAft>
              <a:buSzPct val="100000"/>
              <a:buFont typeface="Arial" pitchFamily="34"/>
              <a:buChar char="-"/>
            </a:pPr>
            <a:r>
              <a:rPr lang="fr-BE" sz="2800"/>
              <a:t>ménages mieux équipés (PC, gsm, internet, voiture) que la moyenne des personnes pauvres</a:t>
            </a:r>
          </a:p>
          <a:p>
            <a:pPr marL="0" lvl="0" indent="0">
              <a:spcAft>
                <a:spcPts val="0"/>
              </a:spcAft>
              <a:buSzPct val="100000"/>
              <a:buFont typeface="Arial" pitchFamily="34"/>
              <a:buChar char="-"/>
            </a:pPr>
            <a:r>
              <a:rPr lang="fr-BE" sz="2800"/>
              <a:t>difficultés financières (boucler le budget, viande, inviter une personne à dîner, difficultés à chauffer)</a:t>
            </a:r>
          </a:p>
          <a:p>
            <a:pPr marL="0" lvl="0" indent="0">
              <a:spcAft>
                <a:spcPts val="0"/>
              </a:spcAft>
              <a:buSzPct val="100000"/>
              <a:buFont typeface="Arial" pitchFamily="34"/>
              <a:buChar char="-"/>
            </a:pPr>
            <a:r>
              <a:rPr lang="fr-BE" sz="2800"/>
              <a:t>très souvent pessimistes quant à leur situation financière future</a:t>
            </a:r>
          </a:p>
          <a:p>
            <a:pPr marL="0" lvl="0" indent="0">
              <a:spcAft>
                <a:spcPts val="0"/>
              </a:spcAft>
              <a:buSzPct val="100000"/>
              <a:buFont typeface="Arial" pitchFamily="34"/>
              <a:buChar char="-"/>
            </a:pPr>
            <a:r>
              <a:rPr lang="fr-BE" sz="2800"/>
              <a:t>se considèrent plus souvent en mauvaise santé</a:t>
            </a:r>
          </a:p>
          <a:p>
            <a:pPr marL="0" lvl="0" indent="0">
              <a:buNone/>
            </a:pPr>
            <a:endParaRPr lang="fr-BE" sz="2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Vrije vorm 1"/>
          <p:cNvSpPr/>
          <p:nvPr/>
        </p:nvSpPr>
        <p:spPr>
          <a:xfrm>
            <a:off x="750960" y="611280"/>
            <a:ext cx="9609120" cy="63547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0" tIns="0" rIns="0" bIns="0" anchor="t" anchorCtr="0" compatLnSpc="1"/>
          <a:lstStyle/>
          <a:p>
            <a:pPr marL="342720" marR="0" lvl="0" indent="-342720" algn="l" rtl="0" hangingPunct="0">
              <a:lnSpc>
                <a:spcPct val="95000"/>
              </a:lnSpc>
              <a:spcBef>
                <a:spcPts val="0"/>
              </a:spcBef>
              <a:spcAft>
                <a:spcPts val="1474"/>
              </a:spcAft>
              <a:buNone/>
              <a:tabLst>
                <a:tab pos="342720" algn="l"/>
                <a:tab pos="791639" algn="l"/>
                <a:tab pos="1240919" algn="l"/>
                <a:tab pos="1690200" algn="l"/>
                <a:tab pos="2139480" algn="l"/>
                <a:tab pos="2588760" algn="l"/>
                <a:tab pos="3038040" algn="l"/>
                <a:tab pos="3487320" algn="l"/>
                <a:tab pos="3936600" algn="l"/>
                <a:tab pos="4385879" algn="l"/>
                <a:tab pos="4835160" algn="l"/>
                <a:tab pos="5284439" algn="l"/>
                <a:tab pos="5733720" algn="l"/>
                <a:tab pos="6183000" algn="l"/>
                <a:tab pos="6632280" algn="l"/>
                <a:tab pos="7081560" algn="l"/>
                <a:tab pos="7530840" algn="l"/>
                <a:tab pos="7980120" algn="l"/>
                <a:tab pos="8429399" algn="l"/>
                <a:tab pos="8878680" algn="l"/>
                <a:tab pos="9327960" algn="l"/>
              </a:tabLst>
            </a:pPr>
            <a:r>
              <a:rPr lang="fr-BE" sz="2900" b="0" i="0" u="sng" strike="noStrike" baseline="0">
                <a:ln>
                  <a:noFill/>
                </a:ln>
                <a:solidFill>
                  <a:srgbClr val="000000"/>
                </a:solidFill>
                <a:uFillTx/>
                <a:latin typeface="Arial" pitchFamily="34"/>
                <a:ea typeface="Droid Sans Fallback" pitchFamily="2"/>
                <a:cs typeface="Droid Sans Fallback" pitchFamily="2"/>
              </a:rPr>
              <a:t>Intermédiaire + rural avec foncier élevé</a:t>
            </a:r>
          </a:p>
          <a:p>
            <a:pPr marL="0" marR="0" lvl="0" indent="0" algn="l" rtl="0" hangingPunct="0">
              <a:lnSpc>
                <a:spcPct val="95000"/>
              </a:lnSpc>
              <a:spcBef>
                <a:spcPts val="0"/>
              </a:spcBef>
              <a:spcAft>
                <a:spcPts val="0"/>
              </a:spcAft>
              <a:buClr>
                <a:srgbClr val="000000"/>
              </a:buClr>
              <a:buSzPct val="100000"/>
              <a:buFont typeface="Arial" pitchFamily="34"/>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fr-BE" sz="2700" b="0" i="0" u="none" strike="noStrike" baseline="0">
                <a:ln>
                  <a:noFill/>
                </a:ln>
                <a:solidFill>
                  <a:srgbClr val="000000"/>
                </a:solidFill>
                <a:latin typeface="Arial" pitchFamily="34"/>
                <a:ea typeface="Droid Sans Fallback" pitchFamily="2"/>
                <a:cs typeface="Droid Sans Fallback" pitchFamily="2"/>
              </a:rPr>
              <a:t>souvent un logement avec des caractéristiques défavorables (chauffage central, fuite dans le toit, lumière)</a:t>
            </a:r>
          </a:p>
          <a:p>
            <a:pPr marL="0" marR="0" lvl="0" indent="0" algn="l" rtl="0" hangingPunct="0">
              <a:lnSpc>
                <a:spcPct val="95000"/>
              </a:lnSpc>
              <a:spcBef>
                <a:spcPts val="0"/>
              </a:spcBef>
              <a:spcAft>
                <a:spcPts val="0"/>
              </a:spcAft>
              <a:buClr>
                <a:srgbClr val="000000"/>
              </a:buClr>
              <a:buSzPct val="100000"/>
              <a:buFont typeface="Arial" pitchFamily="34"/>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fr-BE" sz="2700" b="0" i="0" u="none" strike="noStrike" baseline="0">
                <a:ln>
                  <a:noFill/>
                </a:ln>
                <a:solidFill>
                  <a:srgbClr val="000000"/>
                </a:solidFill>
                <a:latin typeface="Arial" pitchFamily="34"/>
                <a:ea typeface="Droid Sans Fallback" pitchFamily="2"/>
                <a:cs typeface="Droid Sans Fallback" pitchFamily="2"/>
              </a:rPr>
              <a:t>logement et endettement sont fréquemment une lourde charge</a:t>
            </a:r>
          </a:p>
          <a:p>
            <a:pPr marL="0" marR="0" lvl="0" indent="0" algn="l" rtl="0" hangingPunct="0">
              <a:lnSpc>
                <a:spcPct val="95000"/>
              </a:lnSpc>
              <a:spcBef>
                <a:spcPts val="0"/>
              </a:spcBef>
              <a:spcAft>
                <a:spcPts val="0"/>
              </a:spcAft>
              <a:buClr>
                <a:srgbClr val="000000"/>
              </a:buClr>
              <a:buSzPct val="100000"/>
              <a:buFont typeface="Arial" pitchFamily="34"/>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fr-BE" sz="2700" b="0" i="0" u="none" strike="noStrike" baseline="0">
                <a:ln>
                  <a:noFill/>
                </a:ln>
                <a:solidFill>
                  <a:srgbClr val="000000"/>
                </a:solidFill>
                <a:latin typeface="Arial" pitchFamily="34"/>
                <a:ea typeface="Droid Sans Fallback" pitchFamily="2"/>
                <a:cs typeface="Droid Sans Fallback" pitchFamily="2"/>
              </a:rPr>
              <a:t>les plus souvent équipés en voitures</a:t>
            </a:r>
          </a:p>
          <a:p>
            <a:pPr marL="0" marR="0" lvl="0" indent="0" algn="l" rtl="0" hangingPunct="0">
              <a:lnSpc>
                <a:spcPct val="95000"/>
              </a:lnSpc>
              <a:spcBef>
                <a:spcPts val="0"/>
              </a:spcBef>
              <a:spcAft>
                <a:spcPts val="0"/>
              </a:spcAft>
              <a:buClr>
                <a:srgbClr val="000000"/>
              </a:buClr>
              <a:buSzPct val="100000"/>
              <a:buFont typeface="Arial" pitchFamily="34"/>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fr-BE" sz="2700" b="0" i="0" u="none" strike="noStrike" baseline="0">
                <a:ln>
                  <a:noFill/>
                </a:ln>
                <a:solidFill>
                  <a:srgbClr val="000000"/>
                </a:solidFill>
                <a:latin typeface="Arial" pitchFamily="34"/>
                <a:ea typeface="Droid Sans Fallback" pitchFamily="2"/>
                <a:cs typeface="Droid Sans Fallback" pitchFamily="2"/>
              </a:rPr>
              <a:t>difficultés financières fréquentes et ménages pessimistes sur son évolution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Vrije vorm 1"/>
          <p:cNvSpPr/>
          <p:nvPr/>
        </p:nvSpPr>
        <p:spPr>
          <a:xfrm>
            <a:off x="593640" y="611280"/>
            <a:ext cx="9609120" cy="63547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0" tIns="0" rIns="0" bIns="0" anchor="t" anchorCtr="0" compatLnSpc="1"/>
          <a:lstStyle/>
          <a:p>
            <a:pPr marL="342720" marR="0" lvl="0" indent="-342720" algn="l" rtl="0" hangingPunct="0">
              <a:lnSpc>
                <a:spcPct val="95000"/>
              </a:lnSpc>
              <a:spcBef>
                <a:spcPts val="0"/>
              </a:spcBef>
              <a:spcAft>
                <a:spcPts val="1474"/>
              </a:spcAft>
              <a:buNone/>
              <a:tabLst>
                <a:tab pos="342720" algn="l"/>
                <a:tab pos="791639" algn="l"/>
                <a:tab pos="1240919" algn="l"/>
                <a:tab pos="1690200" algn="l"/>
                <a:tab pos="2139480" algn="l"/>
                <a:tab pos="2588760" algn="l"/>
                <a:tab pos="3038040" algn="l"/>
                <a:tab pos="3487320" algn="l"/>
                <a:tab pos="3936600" algn="l"/>
                <a:tab pos="4385879" algn="l"/>
                <a:tab pos="4835160" algn="l"/>
                <a:tab pos="5284439" algn="l"/>
                <a:tab pos="5733720" algn="l"/>
                <a:tab pos="6183000" algn="l"/>
                <a:tab pos="6632280" algn="l"/>
                <a:tab pos="7081560" algn="l"/>
                <a:tab pos="7530840" algn="l"/>
                <a:tab pos="7980120" algn="l"/>
                <a:tab pos="8429399" algn="l"/>
                <a:tab pos="8878680" algn="l"/>
                <a:tab pos="9327960" algn="l"/>
              </a:tabLst>
            </a:pPr>
            <a:r>
              <a:rPr lang="fr-BE" sz="2900" b="0" i="0" u="sng" strike="noStrike" baseline="0">
                <a:ln>
                  <a:noFill/>
                </a:ln>
                <a:solidFill>
                  <a:srgbClr val="000000"/>
                </a:solidFill>
                <a:uFillTx/>
                <a:latin typeface="Arial" pitchFamily="34"/>
                <a:ea typeface="Droid Sans Fallback" pitchFamily="2"/>
                <a:cs typeface="Droid Sans Fallback" pitchFamily="2"/>
              </a:rPr>
              <a:t>Rural + rural profond</a:t>
            </a:r>
          </a:p>
          <a:p>
            <a:pPr marL="0" marR="0" lvl="0" indent="0" algn="l" rtl="0" hangingPunct="0">
              <a:lnSpc>
                <a:spcPct val="95000"/>
              </a:lnSpc>
              <a:spcBef>
                <a:spcPts val="0"/>
              </a:spcBef>
              <a:spcAft>
                <a:spcPts val="0"/>
              </a:spcAft>
              <a:buClr>
                <a:srgbClr val="000000"/>
              </a:buClr>
              <a:buSzPct val="100000"/>
              <a:buFont typeface="Arial" pitchFamily="34"/>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fr-BE" sz="2700" b="0" i="0" u="none" strike="noStrike" baseline="0">
                <a:ln>
                  <a:noFill/>
                </a:ln>
                <a:solidFill>
                  <a:srgbClr val="000000"/>
                </a:solidFill>
                <a:latin typeface="Arial" pitchFamily="34"/>
                <a:ea typeface="Droid Sans Fallback" pitchFamily="2"/>
                <a:cs typeface="Droid Sans Fallback" pitchFamily="2"/>
              </a:rPr>
              <a:t>logements plus grands que la moyenne des personnes pauvres</a:t>
            </a:r>
          </a:p>
          <a:p>
            <a:pPr marL="0" marR="0" lvl="0" indent="0" algn="l" rtl="0" hangingPunct="0">
              <a:lnSpc>
                <a:spcPct val="95000"/>
              </a:lnSpc>
              <a:spcBef>
                <a:spcPts val="0"/>
              </a:spcBef>
              <a:spcAft>
                <a:spcPts val="0"/>
              </a:spcAft>
              <a:buClr>
                <a:srgbClr val="000000"/>
              </a:buClr>
              <a:buSzPct val="100000"/>
              <a:buFont typeface="Arial" pitchFamily="34"/>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fr-BE" sz="2700" b="0" i="0" u="none" strike="noStrike" baseline="0">
                <a:ln>
                  <a:noFill/>
                </a:ln>
                <a:solidFill>
                  <a:srgbClr val="000000"/>
                </a:solidFill>
                <a:latin typeface="Arial" pitchFamily="34"/>
                <a:ea typeface="Droid Sans Fallback" pitchFamily="2"/>
                <a:cs typeface="Droid Sans Fallback" pitchFamily="2"/>
              </a:rPr>
              <a:t>sous-équipement en chauffage central mais ménages plus souvent capables de se chauffer adéquatement</a:t>
            </a:r>
          </a:p>
          <a:p>
            <a:pPr marL="0" marR="0" lvl="0" indent="0" algn="l" rtl="0" hangingPunct="0">
              <a:lnSpc>
                <a:spcPct val="95000"/>
              </a:lnSpc>
              <a:spcBef>
                <a:spcPts val="0"/>
              </a:spcBef>
              <a:spcAft>
                <a:spcPts val="0"/>
              </a:spcAft>
              <a:buClr>
                <a:srgbClr val="000000"/>
              </a:buClr>
              <a:buSzPct val="100000"/>
              <a:buFont typeface="Arial" pitchFamily="34"/>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fr-BE" sz="2700" b="0" i="0" u="none" strike="noStrike" baseline="0">
                <a:ln>
                  <a:noFill/>
                </a:ln>
                <a:solidFill>
                  <a:srgbClr val="000000"/>
                </a:solidFill>
                <a:latin typeface="Arial" pitchFamily="34"/>
                <a:ea typeface="Droid Sans Fallback" pitchFamily="2"/>
                <a:cs typeface="Droid Sans Fallback" pitchFamily="2"/>
              </a:rPr>
              <a:t>ménages souvent mieux équipés (PC, internet, gsm, ligne fixe et voiture) que la moyenne des personnes pauvres</a:t>
            </a:r>
          </a:p>
          <a:p>
            <a:pPr marL="0" marR="0" lvl="0" indent="0" algn="l" rtl="0" hangingPunct="0">
              <a:lnSpc>
                <a:spcPct val="95000"/>
              </a:lnSpc>
              <a:spcBef>
                <a:spcPts val="0"/>
              </a:spcBef>
              <a:spcAft>
                <a:spcPts val="0"/>
              </a:spcAft>
              <a:buClr>
                <a:srgbClr val="000000"/>
              </a:buClr>
              <a:buSzPct val="100000"/>
              <a:buFont typeface="Arial" pitchFamily="34"/>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fr-BE" sz="2700" b="0" i="0" u="none" strike="noStrike" baseline="0">
                <a:ln>
                  <a:noFill/>
                </a:ln>
                <a:solidFill>
                  <a:srgbClr val="000000"/>
                </a:solidFill>
                <a:latin typeface="Arial" pitchFamily="34"/>
                <a:ea typeface="Droid Sans Fallback" pitchFamily="2"/>
                <a:cs typeface="Droid Sans Fallback" pitchFamily="2"/>
              </a:rPr>
              <a:t>endettement (hors logement) moins souvent une lourde charge</a:t>
            </a:r>
          </a:p>
          <a:p>
            <a:pPr marL="0" marR="0" lvl="0" indent="0" algn="l" rtl="0" hangingPunct="0">
              <a:lnSpc>
                <a:spcPct val="95000"/>
              </a:lnSpc>
              <a:spcBef>
                <a:spcPts val="0"/>
              </a:spcBef>
              <a:spcAft>
                <a:spcPts val="0"/>
              </a:spcAft>
              <a:buClr>
                <a:srgbClr val="000000"/>
              </a:buClr>
              <a:buSzPct val="100000"/>
              <a:buFont typeface="Arial" pitchFamily="34"/>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fr-BE" sz="2700" b="0" i="0" u="none" strike="noStrike" baseline="0">
                <a:ln>
                  <a:noFill/>
                </a:ln>
                <a:solidFill>
                  <a:srgbClr val="000000"/>
                </a:solidFill>
                <a:latin typeface="Arial" pitchFamily="34"/>
                <a:ea typeface="Droid Sans Fallback" pitchFamily="2"/>
                <a:cs typeface="Droid Sans Fallback" pitchFamily="2"/>
              </a:rPr>
              <a:t>se déclarent plus souvent en mauvaise santé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fr-FR"/>
              <a:t>VII. Résultats obtenus avec les données de la BCSS</a:t>
            </a:r>
          </a:p>
        </p:txBody>
      </p:sp>
      <p:sp>
        <p:nvSpPr>
          <p:cNvPr id="3" name="Tijdelijke aanduiding voor tekst 2"/>
          <p:cNvSpPr txBox="1">
            <a:spLocks noGrp="1"/>
          </p:cNvSpPr>
          <p:nvPr>
            <p:ph type="body" idx="4294967295"/>
          </p:nvPr>
        </p:nvSpPr>
        <p:spPr>
          <a:xfrm>
            <a:off x="534960" y="1914119"/>
            <a:ext cx="9602640" cy="4384800"/>
          </a:xfrm>
        </p:spPr>
        <p:txBody>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r>
              <a:rPr lang="fr-FR" sz="3000"/>
              <a:t>Utilisation des résultats dans SILC pour estimer pour chaque ménage un indice synthétique de pauvreté au moyen de la BCSS</a:t>
            </a:r>
          </a:p>
          <a:p>
            <a:pPr marL="0" lvl="0" indent="0"/>
            <a:r>
              <a:rPr lang="fr-FR" sz="3000"/>
              <a:t>In fine, taux de pauvreté de 13,9 %</a:t>
            </a:r>
          </a:p>
          <a:p>
            <a:pPr marL="0" lvl="0" indent="0"/>
            <a:r>
              <a:rPr lang="fr-FR" sz="3000"/>
              <a:t>La pauvreté mesurée par l'indice synthétique fournit des résultats proches avec SILC et avec les données BCSS</a:t>
            </a:r>
          </a:p>
        </p:txBody>
      </p:sp>
      <p:pic>
        <p:nvPicPr>
          <p:cNvPr id="4" name="Afbeelding 3"/>
          <p:cNvPicPr>
            <a:picLocks noChangeAspect="1"/>
          </p:cNvPicPr>
          <p:nvPr/>
        </p:nvPicPr>
        <p:blipFill>
          <a:blip r:embed="rId3">
            <a:lum/>
            <a:alphaModFix/>
          </a:blip>
          <a:srcRect/>
          <a:stretch>
            <a:fillRect/>
          </a:stretch>
        </p:blipFill>
        <p:spPr>
          <a:xfrm>
            <a:off x="1544400" y="5633640"/>
            <a:ext cx="7832880" cy="1097640"/>
          </a:xfrm>
          <a:prstGeom prst="rect">
            <a:avLst/>
          </a:prstGeom>
          <a:noFill/>
          <a:ln>
            <a:noFill/>
          </a:ln>
        </p:spPr>
      </p:pic>
      <p:sp>
        <p:nvSpPr>
          <p:cNvPr id="5" name="Rectangle 2"/>
          <p:cNvSpPr>
            <a:spLocks noChangeArrowheads="1"/>
          </p:cNvSpPr>
          <p:nvPr/>
        </p:nvSpPr>
        <p:spPr bwMode="auto">
          <a:xfrm>
            <a:off x="0" y="0"/>
            <a:ext cx="10691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pic>
        <p:nvPicPr>
          <p:cNvPr id="204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9442" y="5508028"/>
            <a:ext cx="7920880" cy="1223251"/>
          </a:xfrm>
          <a:prstGeom prst="rect">
            <a:avLst/>
          </a:prstGeom>
          <a:solidFill>
            <a:srgbClr val="FFFFFF"/>
          </a:solid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spAutoFit/>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fr-FR"/>
              <a:t>Mesure de la pauvreté avec les données de la BCSS</a:t>
            </a:r>
          </a:p>
        </p:txBody>
      </p:sp>
      <p:graphicFrame>
        <p:nvGraphicFramePr>
          <p:cNvPr id="3" name="Grafiek 2"/>
          <p:cNvGraphicFramePr/>
          <p:nvPr>
            <p:extLst>
              <p:ext uri="{D42A27DB-BD31-4B8C-83A1-F6EECF244321}">
                <p14:modId xmlns:p14="http://schemas.microsoft.com/office/powerpoint/2010/main" val="3969402867"/>
              </p:ext>
            </p:extLst>
          </p:nvPr>
        </p:nvGraphicFramePr>
        <p:xfrm>
          <a:off x="1007999" y="1961280"/>
          <a:ext cx="8712000" cy="437472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sp>
        <p:nvSpPr>
          <p:cNvPr id="2" name="Tijdelijke aanduiding voor tekst 1"/>
          <p:cNvSpPr txBox="1">
            <a:spLocks noGrp="1"/>
          </p:cNvSpPr>
          <p:nvPr>
            <p:ph type="body" idx="4294967295"/>
          </p:nvPr>
        </p:nvSpPr>
        <p:spPr>
          <a:xfrm>
            <a:off x="534960" y="432000"/>
            <a:ext cx="9602640" cy="6480000"/>
          </a:xfrm>
        </p:spPr>
        <p:txBody>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lvl="0"/>
            <a:r>
              <a:rPr lang="fr-FR" sz="3200" dirty="0"/>
              <a:t>Les personnes les plus touchées par la pauvreté :</a:t>
            </a:r>
          </a:p>
          <a:p>
            <a:pPr lvl="1">
              <a:spcAft>
                <a:spcPts val="0"/>
              </a:spcAft>
            </a:pPr>
            <a:r>
              <a:rPr lang="fr-FR" sz="2200" dirty="0" smtClean="0"/>
              <a:t>les </a:t>
            </a:r>
            <a:r>
              <a:rPr lang="fr-FR" sz="2200" dirty="0"/>
              <a:t>bénéficiaires du revenu d'intégration (96%)</a:t>
            </a:r>
          </a:p>
          <a:p>
            <a:pPr lvl="1">
              <a:spcAft>
                <a:spcPts val="0"/>
              </a:spcAft>
            </a:pPr>
            <a:r>
              <a:rPr lang="fr-FR" sz="2200" dirty="0" smtClean="0"/>
              <a:t>les </a:t>
            </a:r>
            <a:r>
              <a:rPr lang="fr-FR" sz="2200" dirty="0"/>
              <a:t>demandeurs d'emploi après étude (55%)</a:t>
            </a:r>
          </a:p>
          <a:p>
            <a:pPr lvl="1">
              <a:spcAft>
                <a:spcPts val="0"/>
              </a:spcAft>
            </a:pPr>
            <a:r>
              <a:rPr lang="fr-FR" sz="2200" dirty="0" smtClean="0"/>
              <a:t>les </a:t>
            </a:r>
            <a:r>
              <a:rPr lang="fr-FR" sz="2200" dirty="0"/>
              <a:t>ménages monoparentaux (53%)</a:t>
            </a:r>
          </a:p>
          <a:p>
            <a:pPr lvl="1">
              <a:spcAft>
                <a:spcPts val="0"/>
              </a:spcAft>
            </a:pPr>
            <a:r>
              <a:rPr lang="fr-FR" sz="2200" dirty="0" smtClean="0"/>
              <a:t>les </a:t>
            </a:r>
            <a:r>
              <a:rPr lang="fr-FR" sz="2200" dirty="0"/>
              <a:t>demandeurs d'emploi après un travail à temps plein (52%)</a:t>
            </a:r>
          </a:p>
          <a:p>
            <a:pPr lvl="1">
              <a:spcAft>
                <a:spcPts val="0"/>
              </a:spcAft>
            </a:pPr>
            <a:r>
              <a:rPr lang="fr-FR" sz="2200" dirty="0" smtClean="0"/>
              <a:t>les </a:t>
            </a:r>
            <a:r>
              <a:rPr lang="fr-FR" sz="2200" dirty="0"/>
              <a:t>demandeurs d'emploi dispensé d'inscription (41%)</a:t>
            </a:r>
          </a:p>
          <a:p>
            <a:pPr lvl="1">
              <a:spcAft>
                <a:spcPts val="0"/>
              </a:spcAft>
            </a:pPr>
            <a:r>
              <a:rPr lang="fr-FR" sz="2200" dirty="0" smtClean="0"/>
              <a:t>les </a:t>
            </a:r>
            <a:r>
              <a:rPr lang="fr-FR" sz="2200" dirty="0"/>
              <a:t>demandeurs d'emploi après un temps partiel (31%)</a:t>
            </a:r>
          </a:p>
          <a:p>
            <a:pPr lvl="1">
              <a:spcAft>
                <a:spcPts val="0"/>
              </a:spcAft>
            </a:pPr>
            <a:r>
              <a:rPr lang="fr-FR" sz="2200" dirty="0" smtClean="0"/>
              <a:t>les </a:t>
            </a:r>
            <a:r>
              <a:rPr lang="fr-FR" sz="2200" dirty="0"/>
              <a:t>personnes qui ont un travail irrégulier (29%)</a:t>
            </a:r>
          </a:p>
          <a:p>
            <a:pPr lvl="1">
              <a:spcAft>
                <a:spcPts val="0"/>
              </a:spcAft>
            </a:pPr>
            <a:r>
              <a:rPr lang="fr-FR" sz="2200" dirty="0" smtClean="0"/>
              <a:t>les </a:t>
            </a:r>
            <a:r>
              <a:rPr lang="fr-FR" sz="2200" dirty="0"/>
              <a:t>isolés (28%) mais surtout les 18-24 ans (53%)</a:t>
            </a:r>
          </a:p>
          <a:p>
            <a:pPr lvl="1">
              <a:spcAft>
                <a:spcPts val="0"/>
              </a:spcAft>
            </a:pPr>
            <a:r>
              <a:rPr lang="fr-FR" sz="2200" dirty="0" smtClean="0"/>
              <a:t>les </a:t>
            </a:r>
            <a:r>
              <a:rPr lang="fr-FR" sz="2200" dirty="0"/>
              <a:t>personnes en incapacité de travail (25%)</a:t>
            </a:r>
          </a:p>
          <a:p>
            <a:pPr marL="0" lvl="0" indent="0">
              <a:spcBef>
                <a:spcPts val="850"/>
              </a:spcBef>
              <a:spcAft>
                <a:spcPts val="567"/>
              </a:spcAft>
            </a:pPr>
            <a:r>
              <a:rPr lang="fr-FR" sz="3200" dirty="0"/>
              <a:t>Les personnes les moins touchées par la pauvreté :</a:t>
            </a:r>
          </a:p>
          <a:p>
            <a:pPr lvl="1">
              <a:spcAft>
                <a:spcPts val="0"/>
              </a:spcAft>
            </a:pPr>
            <a:r>
              <a:rPr lang="fr-FR" sz="2200" dirty="0" smtClean="0"/>
              <a:t>deux </a:t>
            </a:r>
            <a:r>
              <a:rPr lang="fr-FR" sz="2200" dirty="0"/>
              <a:t>adultes sans enfants à charge (+/- 5%)</a:t>
            </a:r>
          </a:p>
          <a:p>
            <a:pPr lvl="1">
              <a:spcAft>
                <a:spcPts val="0"/>
              </a:spcAft>
            </a:pPr>
            <a:r>
              <a:rPr lang="fr-FR" sz="2200" dirty="0" smtClean="0"/>
              <a:t>deux </a:t>
            </a:r>
            <a:r>
              <a:rPr lang="fr-FR" sz="2200" dirty="0"/>
              <a:t>adultes avec un ou deux enfants à charge (+/- 6%)</a:t>
            </a:r>
          </a:p>
          <a:p>
            <a:pPr lvl="1">
              <a:spcAft>
                <a:spcPts val="0"/>
              </a:spcAft>
            </a:pPr>
            <a:r>
              <a:rPr lang="fr-FR" sz="2200" dirty="0" smtClean="0"/>
              <a:t>les </a:t>
            </a:r>
            <a:r>
              <a:rPr lang="fr-FR" sz="2200" dirty="0"/>
              <a:t>travailleurs salariés et indépendants (4%)</a:t>
            </a:r>
          </a:p>
          <a:p>
            <a:pPr lvl="1">
              <a:spcAft>
                <a:spcPts val="0"/>
              </a:spcAft>
            </a:pPr>
            <a:r>
              <a:rPr lang="fr-FR" sz="2200" dirty="0" smtClean="0"/>
              <a:t>les </a:t>
            </a:r>
            <a:r>
              <a:rPr lang="fr-FR" sz="2200" dirty="0"/>
              <a:t>prépensionnés à temps plein (6%)</a:t>
            </a:r>
          </a:p>
          <a:p>
            <a:pPr lvl="1">
              <a:spcAft>
                <a:spcPts val="0"/>
              </a:spcAft>
            </a:pPr>
            <a:r>
              <a:rPr lang="fr-FR" sz="2200" dirty="0" smtClean="0"/>
              <a:t>les </a:t>
            </a:r>
            <a:r>
              <a:rPr lang="fr-FR" sz="2200" dirty="0"/>
              <a:t>travailleurs salariés (7%)</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ijdelijke aanduiding voor tekst 1"/>
          <p:cNvSpPr txBox="1">
            <a:spLocks noGrp="1"/>
          </p:cNvSpPr>
          <p:nvPr>
            <p:ph type="body" idx="4294967295"/>
          </p:nvPr>
        </p:nvSpPr>
        <p:spPr>
          <a:xfrm>
            <a:off x="534960" y="540000"/>
            <a:ext cx="9602640" cy="6372000"/>
          </a:xfrm>
        </p:spPr>
        <p:txBody>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r>
              <a:rPr lang="fr-FR" sz="2800" dirty="0"/>
              <a:t>Les habitants des centres urbains sont toujours plus pauvres que la moyenne belge</a:t>
            </a:r>
          </a:p>
          <a:p>
            <a:pPr marL="0" lvl="0" indent="0"/>
            <a:r>
              <a:rPr lang="fr-FR" sz="2800" dirty="0"/>
              <a:t>Les personnes dans les environnements intermédiaires ou ruraux avec foncier élevé (à l'exception des isolés) sont toujours moins pauvres que la moyenne belge</a:t>
            </a:r>
          </a:p>
          <a:p>
            <a:pPr marL="0" lvl="0" indent="0"/>
            <a:r>
              <a:rPr lang="fr-FR" sz="2800" dirty="0"/>
              <a:t>Constat reste généralement valable dans l'urbain et dans le rural</a:t>
            </a:r>
          </a:p>
          <a:p>
            <a:pPr marL="0" lvl="0" indent="0"/>
            <a:r>
              <a:rPr lang="fr-FR" sz="2800" dirty="0"/>
              <a:t>Dans le rural profond, situation contrastée :</a:t>
            </a:r>
          </a:p>
          <a:p>
            <a:pPr marL="407880" lvl="1" indent="0">
              <a:spcAft>
                <a:spcPts val="0"/>
              </a:spcAft>
            </a:pPr>
            <a:r>
              <a:rPr lang="fr-FR" sz="2200" dirty="0" smtClean="0"/>
              <a:t> </a:t>
            </a:r>
            <a:r>
              <a:rPr lang="fr-FR" sz="2200" dirty="0"/>
              <a:t>les personnes âgées et les ménages monoparentaux connaissent davantage de difficultés</a:t>
            </a:r>
          </a:p>
          <a:p>
            <a:pPr marL="407880" lvl="1" indent="0">
              <a:spcAft>
                <a:spcPts val="0"/>
              </a:spcAft>
            </a:pPr>
            <a:r>
              <a:rPr lang="fr-FR" sz="2200" dirty="0" smtClean="0"/>
              <a:t> </a:t>
            </a:r>
            <a:r>
              <a:rPr lang="fr-FR" sz="2200" dirty="0"/>
              <a:t>les demandeurs d'emploi, les isolés de moins de 55 ans, les ouvriers, les bénéficiaires du RIS, les personnes en incapacité de travail et les grands ménages connaissent moins de difficultés que dans les autres environnements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page18">
    <p:spTree>
      <p:nvGrpSpPr>
        <p:cNvPr id="1" name=""/>
        <p:cNvGrpSpPr/>
        <p:nvPr/>
      </p:nvGrpSpPr>
      <p:grpSpPr>
        <a:xfrm>
          <a:off x="0" y="0"/>
          <a:ext cx="0" cy="0"/>
          <a:chOff x="0" y="0"/>
          <a:chExt cx="0" cy="0"/>
        </a:xfrm>
      </p:grpSpPr>
      <p:pic>
        <p:nvPicPr>
          <p:cNvPr id="2" name="Afbeelding 1"/>
          <p:cNvPicPr>
            <a:picLocks noChangeAspect="1"/>
          </p:cNvPicPr>
          <p:nvPr/>
        </p:nvPicPr>
        <p:blipFill>
          <a:blip r:embed="rId3">
            <a:lum/>
            <a:alphaModFix/>
          </a:blip>
          <a:srcRect/>
          <a:stretch>
            <a:fillRect/>
          </a:stretch>
        </p:blipFill>
        <p:spPr>
          <a:xfrm>
            <a:off x="18720" y="16920"/>
            <a:ext cx="10691640" cy="75581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pic>
        <p:nvPicPr>
          <p:cNvPr id="2" name="Afbeelding 1"/>
          <p:cNvPicPr>
            <a:picLocks noChangeAspect="1"/>
          </p:cNvPicPr>
          <p:nvPr/>
        </p:nvPicPr>
        <p:blipFill>
          <a:blip r:embed="rId3">
            <a:lum/>
            <a:alphaModFix/>
          </a:blip>
          <a:srcRect/>
          <a:stretch>
            <a:fillRect/>
          </a:stretch>
        </p:blipFill>
        <p:spPr>
          <a:xfrm>
            <a:off x="18720" y="16920"/>
            <a:ext cx="10691640" cy="75581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pic>
        <p:nvPicPr>
          <p:cNvPr id="2" name="Afbeelding 1"/>
          <p:cNvPicPr>
            <a:picLocks noChangeAspect="1"/>
          </p:cNvPicPr>
          <p:nvPr/>
        </p:nvPicPr>
        <p:blipFill>
          <a:blip r:embed="rId3">
            <a:lum/>
            <a:alphaModFix/>
          </a:blip>
          <a:srcRect/>
          <a:stretch>
            <a:fillRect/>
          </a:stretch>
        </p:blipFill>
        <p:spPr>
          <a:xfrm>
            <a:off x="18720" y="18720"/>
            <a:ext cx="10691640" cy="755495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sp>
        <p:nvSpPr>
          <p:cNvPr id="2" name="Titel 1"/>
          <p:cNvSpPr txBox="1">
            <a:spLocks noGrp="1"/>
          </p:cNvSpPr>
          <p:nvPr>
            <p:ph type="title" idx="4294967295"/>
          </p:nvPr>
        </p:nvSpPr>
        <p:spPr/>
        <p:txBody>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fr-FR"/>
              <a:t>VIII. Conclusions</a:t>
            </a:r>
          </a:p>
        </p:txBody>
      </p:sp>
      <p:sp>
        <p:nvSpPr>
          <p:cNvPr id="3" name="Tijdelijke aanduiding voor tekst 2"/>
          <p:cNvSpPr txBox="1">
            <a:spLocks noGrp="1"/>
          </p:cNvSpPr>
          <p:nvPr>
            <p:ph type="body" idx="4294967295"/>
          </p:nvPr>
        </p:nvSpPr>
        <p:spPr>
          <a:xfrm>
            <a:off x="534960" y="1770120"/>
            <a:ext cx="9602640" cy="5141880"/>
          </a:xfrm>
        </p:spPr>
        <p:txBody>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spcAft>
                <a:spcPts val="850"/>
              </a:spcAft>
            </a:pPr>
            <a:r>
              <a:rPr lang="fr-FR"/>
              <a:t>Important travail de collecte de données</a:t>
            </a:r>
          </a:p>
          <a:p>
            <a:pPr marL="0" lvl="0" indent="0">
              <a:spcAft>
                <a:spcPts val="850"/>
              </a:spcAft>
            </a:pPr>
            <a:r>
              <a:rPr lang="fr-FR"/>
              <a:t>Méthodologie originale (basée sur la combinaison des données SILC et BCSS)</a:t>
            </a:r>
          </a:p>
          <a:p>
            <a:pPr marL="0" lvl="0" indent="0">
              <a:spcAft>
                <a:spcPts val="850"/>
              </a:spcAft>
            </a:pPr>
            <a:r>
              <a:rPr lang="fr-FR"/>
              <a:t>Résultats valides</a:t>
            </a:r>
          </a:p>
          <a:p>
            <a:pPr marL="0" lvl="0" indent="0">
              <a:spcAft>
                <a:spcPts val="0"/>
              </a:spcAft>
            </a:pPr>
            <a:endParaRPr lang="fr-FR" sz="26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page22">
    <p:spTree>
      <p:nvGrpSpPr>
        <p:cNvPr id="1" name=""/>
        <p:cNvGrpSpPr/>
        <p:nvPr/>
      </p:nvGrpSpPr>
      <p:grpSpPr>
        <a:xfrm>
          <a:off x="0" y="0"/>
          <a:ext cx="0" cy="0"/>
          <a:chOff x="0" y="0"/>
          <a:chExt cx="0" cy="0"/>
        </a:xfrm>
      </p:grpSpPr>
      <p:sp>
        <p:nvSpPr>
          <p:cNvPr id="2" name="Tijdelijke aanduiding voor tekst 1"/>
          <p:cNvSpPr txBox="1">
            <a:spLocks noGrp="1"/>
          </p:cNvSpPr>
          <p:nvPr>
            <p:ph type="body" idx="4294967295"/>
          </p:nvPr>
        </p:nvSpPr>
        <p:spPr>
          <a:xfrm>
            <a:off x="534960" y="503999"/>
            <a:ext cx="9602640" cy="6408000"/>
          </a:xfrm>
        </p:spPr>
        <p:txBody>
          <a:bodyPr/>
          <a:lstStyle>
            <a:defPPr marL="334800" marR="0" lvl="0" indent="-334800" algn="l" rtl="0" hangingPunct="0">
              <a:lnSpc>
                <a:spcPct val="95000"/>
              </a:lnSpc>
              <a:spcBef>
                <a:spcPts val="0"/>
              </a:spcBef>
              <a:spcAft>
                <a:spcPts val="1474"/>
              </a:spcAft>
              <a:buClr>
                <a:srgbClr val="000000"/>
              </a:buClr>
              <a:buSzPct val="45000"/>
              <a:buFont typeface="StarSymbol"/>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defPPr>
            <a:lvl1pPr marL="334800" marR="0" lvl="0" indent="-334800" algn="l" rtl="0" hangingPunct="0">
              <a:lnSpc>
                <a:spcPct val="95000"/>
              </a:lnSpc>
              <a:spcBef>
                <a:spcPts val="0"/>
              </a:spcBef>
              <a:spcAft>
                <a:spcPts val="1474"/>
              </a:spcAft>
              <a:buClr>
                <a:srgbClr val="000000"/>
              </a:buClr>
              <a:buSzPct val="45000"/>
              <a:buFont typeface="StarSymbol"/>
              <a:buChar char="●"/>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fr-FR" sz="3300" b="0" i="0" u="none" strike="noStrike" baseline="0">
                <a:ln>
                  <a:noFill/>
                </a:ln>
                <a:solidFill>
                  <a:srgbClr val="000000"/>
                </a:solidFill>
                <a:latin typeface="Arial" pitchFamily="34"/>
                <a:ea typeface="Droid Sans Fallback" pitchFamily="2"/>
                <a:cs typeface="Droid Sans Fallback" pitchFamily="2"/>
              </a:defRPr>
            </a:lvl1pPr>
            <a:lvl2pPr marL="742680" marR="0" lvl="1" indent="-285480" algn="l" rtl="0" hangingPunct="0">
              <a:lnSpc>
                <a:spcPct val="95000"/>
              </a:lnSpc>
              <a:spcBef>
                <a:spcPts val="0"/>
              </a:spcBef>
              <a:spcAft>
                <a:spcPts val="1174"/>
              </a:spcAft>
              <a:buClr>
                <a:srgbClr val="000000"/>
              </a:buClr>
              <a:buSzPct val="45000"/>
              <a:buFont typeface="StarSymbol"/>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fr-FR" sz="2900" b="0" i="0" u="none" strike="noStrike" baseline="0">
                <a:ln>
                  <a:noFill/>
                </a:ln>
                <a:solidFill>
                  <a:srgbClr val="000000"/>
                </a:solidFill>
                <a:latin typeface="Bitstream Vera Sans" pitchFamily="34"/>
                <a:ea typeface="Droid Sans Fallback" pitchFamily="2"/>
                <a:cs typeface="Droid Sans Fallback" pitchFamily="2"/>
              </a:defRPr>
            </a:lvl2pPr>
            <a:lvl3pPr marL="1143000" marR="0" lvl="2" indent="-228600" algn="l" rtl="0" hangingPunct="0">
              <a:lnSpc>
                <a:spcPct val="95000"/>
              </a:lnSpc>
              <a:spcBef>
                <a:spcPts val="0"/>
              </a:spcBef>
              <a:spcAft>
                <a:spcPts val="887"/>
              </a:spcAft>
              <a:buClr>
                <a:srgbClr val="000000"/>
              </a:buClr>
              <a:buSzPct val="45000"/>
              <a:buFont typeface="StarSymbol"/>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fr-FR" sz="2500" b="0" i="0" u="none" strike="noStrike" baseline="0">
                <a:ln>
                  <a:noFill/>
                </a:ln>
                <a:solidFill>
                  <a:srgbClr val="000000"/>
                </a:solidFill>
                <a:latin typeface="Bitstream Vera Sans" pitchFamily="34"/>
                <a:ea typeface="Droid Sans Fallback" pitchFamily="2"/>
                <a:cs typeface="Droid Sans Fallback" pitchFamily="2"/>
              </a:defRPr>
            </a:lvl3pPr>
            <a:lvl4pPr marL="1600199" marR="0" lvl="3" indent="-228600" algn="l" rtl="0" hangingPunct="0">
              <a:lnSpc>
                <a:spcPct val="95000"/>
              </a:lnSpc>
              <a:spcBef>
                <a:spcPts val="0"/>
              </a:spcBef>
              <a:spcAft>
                <a:spcPts val="598"/>
              </a:spcAft>
              <a:buClr>
                <a:srgbClr val="000000"/>
              </a:buClr>
              <a:buSzPct val="45000"/>
              <a:buFont typeface="StarSymbol"/>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4pPr>
            <a:lvl5pPr marL="2057400" marR="0" lvl="4"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5pPr>
            <a:lvl6pPr marL="2057400" marR="0" lvl="5"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6pPr>
            <a:lvl7pPr marL="2057400" marR="0" lvl="6"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7pPr>
            <a:lvl8pPr marL="2057400" marR="0" lvl="7"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8pPr>
            <a:lvl9pPr marL="2057400" marR="0" lvl="8" indent="-228600" algn="l" rtl="0" hangingPunct="0">
              <a:lnSpc>
                <a:spcPct val="95000"/>
              </a:lnSpc>
              <a:spcBef>
                <a:spcPts val="0"/>
              </a:spcBef>
              <a:spcAft>
                <a:spcPts val="298"/>
              </a:spcAft>
              <a:buClr>
                <a:srgbClr val="000000"/>
              </a:buClr>
              <a:buSzPct val="45000"/>
              <a:buFont typeface="StarSymbol"/>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fr-FR" sz="2100" b="0" i="0" u="none" strike="noStrike" baseline="0">
                <a:ln>
                  <a:noFill/>
                </a:ln>
                <a:solidFill>
                  <a:srgbClr val="000000"/>
                </a:solidFill>
                <a:latin typeface="Bitstream Vera Sans" pitchFamily="34"/>
                <a:ea typeface="Droid Sans Fallback" pitchFamily="2"/>
                <a:cs typeface="Droid Sans Fallback" pitchFamily="2"/>
              </a:defRPr>
            </a:lvl9pPr>
          </a:lstStyle>
          <a:p>
            <a:pPr marL="0" lvl="0" indent="0">
              <a:spcAft>
                <a:spcPts val="850"/>
              </a:spcAft>
            </a:pPr>
            <a:r>
              <a:rPr lang="fr-FR"/>
              <a:t>Nouveaux constats en termes de pauvreté rurale et urbaine</a:t>
            </a:r>
          </a:p>
          <a:p>
            <a:pPr lvl="1"/>
            <a:r>
              <a:rPr lang="fr-FR"/>
              <a:t>spécificités belges:</a:t>
            </a:r>
          </a:p>
          <a:p>
            <a:pPr lvl="2"/>
            <a:r>
              <a:rPr lang="fr-FR"/>
              <a:t>Différentes types de ‘ruralité’ en rélation avec la pauvreté</a:t>
            </a:r>
          </a:p>
          <a:p>
            <a:pPr lvl="2"/>
            <a:r>
              <a:rPr lang="fr-FR"/>
              <a:t>Impact coût du logement</a:t>
            </a:r>
          </a:p>
          <a:p>
            <a:pPr lvl="2"/>
            <a:r>
              <a:rPr lang="fr-FR"/>
              <a:t>Impact de l’emploi</a:t>
            </a:r>
          </a:p>
          <a:p>
            <a:pPr marL="0" lvl="0" indent="0"/>
            <a:r>
              <a:rPr lang="fr-FR"/>
              <a:t>La connaissance de certaines variables supplémentaires aurait augmenté la qualité des résultats (abandon du recensement)</a:t>
            </a:r>
          </a:p>
          <a:p>
            <a:pPr lvl="1"/>
            <a:r>
              <a:rPr lang="fr-FR" sz="2200"/>
              <a:t>Ethnicité</a:t>
            </a:r>
          </a:p>
          <a:p>
            <a:pPr lvl="1"/>
            <a:r>
              <a:rPr lang="fr-FR" sz="2200"/>
              <a:t>Qualité/prix de logement</a:t>
            </a:r>
          </a:p>
          <a:p>
            <a:pPr lvl="1"/>
            <a:r>
              <a:rPr lang="fr-FR" sz="2200"/>
              <a:t>(Accessibilité de) services/travail/transport…</a:t>
            </a:r>
          </a:p>
          <a:p>
            <a:pPr lvl="1"/>
            <a:r>
              <a:rPr lang="fr-FR" sz="2200"/>
              <a:t>Individus (jeunes, femmes,…) vs. ménages</a:t>
            </a:r>
          </a:p>
          <a:p>
            <a:pPr marL="0" lvl="0" indent="0">
              <a:spcAft>
                <a:spcPts val="0"/>
              </a:spcAft>
            </a:pPr>
            <a:endParaRPr lang="fr-FR" sz="26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Standard">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4933</TotalTime>
  <Words>759</Words>
  <Application>Microsoft Office PowerPoint</Application>
  <PresentationFormat>Aangepast</PresentationFormat>
  <Paragraphs>135</Paragraphs>
  <Slides>22</Slides>
  <Notes>22</Notes>
  <HiddenSlides>0</HiddenSlides>
  <MMClips>0</MMClips>
  <ScaleCrop>false</ScaleCrop>
  <HeadingPairs>
    <vt:vector size="4" baseType="variant">
      <vt:variant>
        <vt:lpstr>Thema</vt:lpstr>
      </vt:variant>
      <vt:variant>
        <vt:i4>1</vt:i4>
      </vt:variant>
      <vt:variant>
        <vt:lpstr>Diatitels</vt:lpstr>
      </vt:variant>
      <vt:variant>
        <vt:i4>22</vt:i4>
      </vt:variant>
    </vt:vector>
  </HeadingPairs>
  <TitlesOfParts>
    <vt:vector size="23" baseType="lpstr">
      <vt:lpstr>Standard</vt:lpstr>
      <vt:lpstr>PowerPoint-presentatie</vt:lpstr>
      <vt:lpstr>I. Les objectifs</vt:lpstr>
      <vt:lpstr>II. Données</vt:lpstr>
      <vt:lpstr>III. Définition de la typologie rurale</vt:lpstr>
      <vt:lpstr>PowerPoint-presentatie</vt:lpstr>
      <vt:lpstr>IV. Définition de la pauvreté</vt:lpstr>
      <vt:lpstr>PowerPoint-presentatie</vt:lpstr>
      <vt:lpstr>V. Résultats dans SILC</vt:lpstr>
      <vt:lpstr>PowerPoint-presentatie</vt:lpstr>
      <vt:lpstr>VI. Spécificités de la pauvreté par type d’espace</vt:lpstr>
      <vt:lpstr>PowerPoint-presentatie</vt:lpstr>
      <vt:lpstr>PowerPoint-presentatie</vt:lpstr>
      <vt:lpstr>PowerPoint-presentatie</vt:lpstr>
      <vt:lpstr>VII. Résultats obtenus avec les données de la BCSS</vt:lpstr>
      <vt:lpstr>Mesure de la pauvreté avec les données de la BCSS</vt:lpstr>
      <vt:lpstr>PowerPoint-presentatie</vt:lpstr>
      <vt:lpstr>PowerPoint-presentatie</vt:lpstr>
      <vt:lpstr>PowerPoint-presentatie</vt:lpstr>
      <vt:lpstr>PowerPoint-presentatie</vt:lpstr>
      <vt:lpstr>PowerPoint-presentatie</vt:lpstr>
      <vt:lpstr>VIII. Conclusions</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Stedelijke en plattelandsarmoede Begeleidingscomité, 21 januari 2011    Pierre Marissal Xavier May Dayana Mesa </dc:title>
  <dc:creator>Xavier May</dc:creator>
  <cp:lastModifiedBy>Ghislaine Adriaensens</cp:lastModifiedBy>
  <cp:revision>933</cp:revision>
  <cp:lastPrinted>2012-10-18T16:57:29Z</cp:lastPrinted>
  <dcterms:created xsi:type="dcterms:W3CDTF">2010-06-01T12:52:28Z</dcterms:created>
  <dcterms:modified xsi:type="dcterms:W3CDTF">2013-04-23T10:26:54Z</dcterms:modified>
</cp:coreProperties>
</file>